
<file path=[Content_Types].xml><?xml version="1.0" encoding="utf-8"?>
<Types xmlns="http://schemas.openxmlformats.org/package/2006/content-types">
  <Default Extension="xlsx" ContentType="application/vnd.openxmlformats-officedocument.spreadsheetml.shee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10" r:id="rId3"/>
    <p:sldId id="411" r:id="rId4"/>
    <p:sldId id="412" r:id="rId5"/>
    <p:sldId id="413" r:id="rId6"/>
    <p:sldId id="415" r:id="rId7"/>
    <p:sldId id="416" r:id="rId8"/>
    <p:sldId id="420" r:id="rId9"/>
    <p:sldId id="422" r:id="rId10"/>
    <p:sldId id="418" r:id="rId11"/>
    <p:sldId id="41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15"/>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07957150361926"/>
          <c:y val="0.073294707422428"/>
          <c:w val="0.841662846135842"/>
          <c:h val="0.830680248937452"/>
        </c:manualLayout>
      </c:layout>
      <c:doughnutChart>
        <c:varyColors val="1"/>
        <c:ser>
          <c:idx val="0"/>
          <c:order val="0"/>
          <c:tx>
            <c:strRef>
              <c:f>Sheet1!$B$1</c:f>
              <c:strCache>
                <c:ptCount val="1"/>
                <c:pt idx="0">
                  <c:v>销售额</c:v>
                </c:pt>
              </c:strCache>
            </c:strRef>
          </c:tx>
          <c:spPr>
            <a:noFill/>
          </c:spPr>
          <c:explosion val="0"/>
          <c:dPt>
            <c:idx val="0"/>
            <c:bubble3D val="0"/>
            <c:spPr>
              <a:solidFill>
                <a:schemeClr val="bg1">
                  <a:lumMod val="50000"/>
                </a:schemeClr>
              </a:solidFill>
              <a:ln w="19050">
                <a:noFill/>
              </a:ln>
              <a:effectLst/>
            </c:spPr>
          </c:dPt>
          <c:dPt>
            <c:idx val="1"/>
            <c:bubble3D val="0"/>
            <c:spPr>
              <a:noFill/>
              <a:ln w="19050">
                <a:noFill/>
              </a:ln>
              <a:effectLst/>
            </c:spPr>
          </c:dPt>
          <c:dLbls>
            <c:delete val="1"/>
          </c:dLbls>
          <c:cat>
            <c:strRef>
              <c:f>Sheet1!$A$2:$A$3</c:f>
              <c:strCache>
                <c:ptCount val="2"/>
                <c:pt idx="0" c:formatCode="General">
                  <c:v>第一季度</c:v>
                </c:pt>
                <c:pt idx="1" c:formatCode="General">
                  <c:v>第二季度</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07957150361926"/>
          <c:y val="0.0903424595856972"/>
          <c:w val="0.841662846135842"/>
          <c:h val="0.830680248937452"/>
        </c:manualLayout>
      </c:layout>
      <c:doughnutChart>
        <c:varyColors val="1"/>
        <c:ser>
          <c:idx val="0"/>
          <c:order val="0"/>
          <c:tx>
            <c:strRef>
              <c:f>Sheet1!$B$1</c:f>
              <c:strCache>
                <c:ptCount val="1"/>
                <c:pt idx="0">
                  <c:v>销售额</c:v>
                </c:pt>
              </c:strCache>
            </c:strRef>
          </c:tx>
          <c:spPr>
            <a:noFill/>
          </c:spPr>
          <c:explosion val="0"/>
          <c:dPt>
            <c:idx val="0"/>
            <c:bubble3D val="0"/>
            <c:spPr>
              <a:solidFill>
                <a:srgbClr val="7A7AAE"/>
              </a:solidFill>
              <a:ln w="19050">
                <a:noFill/>
              </a:ln>
              <a:effectLst/>
            </c:spPr>
          </c:dPt>
          <c:dPt>
            <c:idx val="1"/>
            <c:bubble3D val="0"/>
            <c:spPr>
              <a:noFill/>
              <a:ln w="19050">
                <a:noFill/>
              </a:ln>
              <a:effectLst/>
            </c:spPr>
          </c:dPt>
          <c:dLbls>
            <c:delete val="1"/>
          </c:dLbls>
          <c:cat>
            <c:strRef>
              <c:f>Sheet1!$A$2:$A$3</c:f>
              <c:strCache>
                <c:ptCount val="2"/>
                <c:pt idx="0" c:formatCode="General">
                  <c:v>第一季度</c:v>
                </c:pt>
                <c:pt idx="1" c:formatCode="General">
                  <c:v>第二季度</c:v>
                </c:pt>
              </c:strCache>
            </c:strRef>
          </c:cat>
          <c:val>
            <c:numRef>
              <c:f>Sheet1!$B$2:$B$3</c:f>
              <c:numCache>
                <c:formatCode>0%</c:formatCode>
                <c:ptCount val="2"/>
                <c:pt idx="0">
                  <c:v>0.65</c:v>
                </c:pt>
                <c:pt idx="1">
                  <c:v>0.35</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E3B3CF"/>
              </a:solidFill>
              <a:ln w="19050">
                <a:noFill/>
              </a:ln>
              <a:effectLst/>
            </c:spPr>
          </c:dPt>
          <c:dPt>
            <c:idx val="1"/>
            <c:bubble3D val="0"/>
            <c:spPr>
              <a:noFill/>
              <a:ln w="19050">
                <a:noFill/>
              </a:ln>
              <a:effectLst/>
            </c:spPr>
          </c:dPt>
          <c:dLbls>
            <c:delete val="1"/>
          </c:dLbls>
          <c:cat>
            <c:strRef>
              <c:f>Sheet1!$A$2:$A$3</c:f>
              <c:strCache>
                <c:ptCount val="2"/>
                <c:pt idx="0" c:formatCode="General">
                  <c:v>第一季度</c:v>
                </c:pt>
                <c:pt idx="1" c:formatCode="General">
                  <c:v>第二季度</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jpeg"/><Relationship Id="rId3" Type="http://schemas.openxmlformats.org/officeDocument/2006/relationships/chart" Target="../charts/chart3.xml"/><Relationship Id="rId2" Type="http://schemas.openxmlformats.org/officeDocument/2006/relationships/chart" Target="../charts/chart2.xml"/><Relationship Id="rId15" Type="http://schemas.openxmlformats.org/officeDocument/2006/relationships/slideLayout" Target="../slideLayouts/slideLayout1.xml"/><Relationship Id="rId14" Type="http://schemas.openxmlformats.org/officeDocument/2006/relationships/image" Target="../media/image20.png"/><Relationship Id="rId13" Type="http://schemas.openxmlformats.org/officeDocument/2006/relationships/image" Target="../media/image19.png"/><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jpeg"/><Relationship Id="rId11" Type="http://schemas.openxmlformats.org/officeDocument/2006/relationships/slideLayout" Target="../slideLayouts/slideLayout1.xml"/><Relationship Id="rId10" Type="http://schemas.openxmlformats.org/officeDocument/2006/relationships/image" Target="../media/image24.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5.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63.xml"/><Relationship Id="rId7" Type="http://schemas.openxmlformats.org/officeDocument/2006/relationships/image" Target="../media/image2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jpeg"/><Relationship Id="rId12" Type="http://schemas.openxmlformats.org/officeDocument/2006/relationships/slideLayout" Target="../slideLayouts/slideLayout1.xml"/><Relationship Id="rId11" Type="http://schemas.openxmlformats.org/officeDocument/2006/relationships/tags" Target="../tags/tag64.xml"/><Relationship Id="rId10" Type="http://schemas.openxmlformats.org/officeDocument/2006/relationships/image" Target="../media/image19.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jpeg"/><Relationship Id="rId10"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l="167" t="29167" r="1333" b="27667"/>
          <a:stretch>
            <a:fillRect/>
          </a:stretch>
        </p:blipFill>
        <p:spPr>
          <a:xfrm>
            <a:off x="374015" y="262890"/>
            <a:ext cx="11443970" cy="5097145"/>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2467926" y="1807210"/>
            <a:ext cx="7381875" cy="1198880"/>
          </a:xfrm>
          <a:prstGeom prst="rect">
            <a:avLst/>
          </a:prstGeom>
          <a:noFill/>
        </p:spPr>
        <p:txBody>
          <a:bodyPr wrap="square" rtlCol="0">
            <a:spAutoFit/>
          </a:bodyPr>
          <a:lstStyle/>
          <a:p>
            <a:pPr algn="dist"/>
            <a:r>
              <a:rPr lang="zh-CN" altLang="en-US" sz="7200">
                <a:latin typeface="华康正颜楷体W7P" panose="03000700000000000000" charset="-122"/>
                <a:ea typeface="华康正颜楷体W7P" panose="03000700000000000000" charset="-122"/>
              </a:rPr>
              <a:t>中华文化大讲堂</a:t>
            </a:r>
            <a:endParaRPr lang="zh-CN" altLang="en-US" sz="7200">
              <a:latin typeface="华康正颜楷体W7P" panose="03000700000000000000" charset="-122"/>
              <a:ea typeface="华康正颜楷体W7P" panose="03000700000000000000" charset="-122"/>
            </a:endParaRPr>
          </a:p>
        </p:txBody>
      </p:sp>
      <p:sp>
        <p:nvSpPr>
          <p:cNvPr id="3" name="文本框 2"/>
          <p:cNvSpPr txBox="1"/>
          <p:nvPr/>
        </p:nvSpPr>
        <p:spPr>
          <a:xfrm>
            <a:off x="1583055" y="5040630"/>
            <a:ext cx="5516880" cy="1383665"/>
          </a:xfrm>
          <a:prstGeom prst="rect">
            <a:avLst/>
          </a:prstGeom>
          <a:noFill/>
        </p:spPr>
        <p:txBody>
          <a:bodyPr wrap="none" rtlCol="0">
            <a:spAutoFit/>
          </a:bodyPr>
          <a:p>
            <a:pPr algn="l"/>
            <a:r>
              <a:rPr lang="zh-CN" altLang="zh-CN" sz="2800">
                <a:latin typeface="华康行楷体 W5" panose="03000509000000000000" charset="-122"/>
                <a:ea typeface="华康行楷体 W5" panose="03000509000000000000" charset="-122"/>
              </a:rPr>
              <a:t>主办方：全华联华文教育委员会</a:t>
            </a:r>
            <a:endParaRPr lang="zh-CN" altLang="zh-CN" sz="2800">
              <a:latin typeface="华康行楷体 W5" panose="03000509000000000000" charset="-122"/>
              <a:ea typeface="华康行楷体 W5" panose="03000509000000000000" charset="-122"/>
            </a:endParaRPr>
          </a:p>
          <a:p>
            <a:pPr algn="l"/>
            <a:r>
              <a:rPr lang="zh-CN" altLang="zh-CN" sz="2800">
                <a:latin typeface="华康行楷体 W5" panose="03000509000000000000" charset="-122"/>
                <a:ea typeface="华康行楷体 W5" panose="03000509000000000000" charset="-122"/>
              </a:rPr>
              <a:t>承办方：花漾汉语</a:t>
            </a:r>
            <a:endParaRPr lang="zh-CN" altLang="zh-CN" sz="2800">
              <a:latin typeface="华康行楷体 W5" panose="03000509000000000000" charset="-122"/>
              <a:ea typeface="华康行楷体 W5" panose="03000509000000000000" charset="-122"/>
            </a:endParaRPr>
          </a:p>
          <a:p>
            <a:pPr algn="l"/>
            <a:r>
              <a:rPr lang="zh-CN" altLang="zh-CN" sz="2800">
                <a:latin typeface="华康行楷体 W5" panose="03000509000000000000" charset="-122"/>
                <a:ea typeface="华康行楷体 W5" panose="03000509000000000000" charset="-122"/>
              </a:rPr>
              <a:t>协力方：在日各省同乡会商会社团</a:t>
            </a:r>
            <a:endParaRPr lang="zh-CN" altLang="zh-CN" sz="2800">
              <a:latin typeface="华康行楷体 W5" panose="03000509000000000000" charset="-122"/>
              <a:ea typeface="华康行楷体 W5" panose="03000509000000000000" charset="-122"/>
            </a:endParaRPr>
          </a:p>
        </p:txBody>
      </p:sp>
      <p:sp>
        <p:nvSpPr>
          <p:cNvPr id="2" name="文本框 1"/>
          <p:cNvSpPr txBox="1"/>
          <p:nvPr/>
        </p:nvSpPr>
        <p:spPr>
          <a:xfrm>
            <a:off x="3947160" y="3106420"/>
            <a:ext cx="4297680" cy="645160"/>
          </a:xfrm>
          <a:prstGeom prst="rect">
            <a:avLst/>
          </a:prstGeom>
          <a:noFill/>
        </p:spPr>
        <p:txBody>
          <a:bodyPr wrap="none" rtlCol="0">
            <a:spAutoFit/>
          </a:bodyPr>
          <a:p>
            <a:r>
              <a:rPr lang="en-US" altLang="zh-CN" sz="3600">
                <a:latin typeface="华康正颜楷体W7P" panose="03000700000000000000" charset="-122"/>
                <a:ea typeface="华康正颜楷体W7P" panose="03000700000000000000" charset="-122"/>
              </a:rPr>
              <a:t>——</a:t>
            </a:r>
            <a:r>
              <a:rPr lang="zh-CN" altLang="en-US" sz="3600">
                <a:latin typeface="华康正颜楷体W7P" panose="03000700000000000000" charset="-122"/>
                <a:ea typeface="华康正颜楷体W7P" panose="03000700000000000000" charset="-122"/>
              </a:rPr>
              <a:t>线上公开课</a:t>
            </a:r>
            <a:r>
              <a:rPr lang="en-US" altLang="zh-CN" sz="3600">
                <a:latin typeface="华康正颜楷体W7P" panose="03000700000000000000" charset="-122"/>
                <a:ea typeface="华康正颜楷体W7P" panose="03000700000000000000" charset="-122"/>
              </a:rPr>
              <a:t>——</a:t>
            </a:r>
            <a:endParaRPr lang="en-US" altLang="zh-CN" sz="3600">
              <a:latin typeface="华康正颜楷体W7P" panose="03000700000000000000" charset="-122"/>
              <a:ea typeface="华康正颜楷体W7P" panose="030007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l="167" t="29167" r="1333" b="27667"/>
          <a:stretch>
            <a:fillRect/>
          </a:stretch>
        </p:blipFill>
        <p:spPr>
          <a:xfrm>
            <a:off x="373874" y="921334"/>
            <a:ext cx="11444251" cy="5015332"/>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2405061" y="2829560"/>
            <a:ext cx="7381875" cy="1198880"/>
          </a:xfrm>
          <a:prstGeom prst="rect">
            <a:avLst/>
          </a:prstGeom>
          <a:noFill/>
        </p:spPr>
        <p:txBody>
          <a:bodyPr wrap="square" rtlCol="0">
            <a:spAutoFit/>
          </a:bodyPr>
          <a:lstStyle/>
          <a:p>
            <a:pPr algn="dist"/>
            <a:r>
              <a:rPr lang="zh-CN" altLang="en-US" sz="7200">
                <a:latin typeface="华康正颜楷体W7P" panose="03000700000000000000" charset="-122"/>
                <a:ea typeface="华康正颜楷体W7P" panose="03000700000000000000" charset="-122"/>
              </a:rPr>
              <a:t>感谢观看</a:t>
            </a:r>
            <a:endParaRPr lang="zh-CN" altLang="en-US" sz="7200">
              <a:latin typeface="华康正颜楷体W7P" panose="03000700000000000000" charset="-122"/>
              <a:ea typeface="华康正颜楷体W7P" panose="03000700000000000000" charset="-122"/>
            </a:endParaRPr>
          </a:p>
        </p:txBody>
      </p:sp>
      <p:pic>
        <p:nvPicPr>
          <p:cNvPr id="12" name="图片 11" descr="青少年外汉语龙12"/>
          <p:cNvPicPr>
            <a:picLocks noChangeAspect="1"/>
          </p:cNvPicPr>
          <p:nvPr/>
        </p:nvPicPr>
        <p:blipFill>
          <a:blip r:embed="rId4"/>
          <a:stretch>
            <a:fillRect/>
          </a:stretch>
        </p:blipFill>
        <p:spPr>
          <a:xfrm>
            <a:off x="-177800" y="5155565"/>
            <a:ext cx="1859915" cy="1859915"/>
          </a:xfrm>
          <a:prstGeom prst="rect">
            <a:avLst/>
          </a:prstGeom>
        </p:spPr>
      </p:pic>
      <p:pic>
        <p:nvPicPr>
          <p:cNvPr id="13" name="图片 12" descr="图片1"/>
          <p:cNvPicPr>
            <a:picLocks noChangeAspect="1"/>
          </p:cNvPicPr>
          <p:nvPr/>
        </p:nvPicPr>
        <p:blipFill>
          <a:blip r:embed="rId5"/>
          <a:stretch>
            <a:fillRect/>
          </a:stretch>
        </p:blipFill>
        <p:spPr>
          <a:xfrm>
            <a:off x="1355090" y="6009640"/>
            <a:ext cx="3267710" cy="10058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a:stretch>
            <a:fillRect/>
          </a:stretch>
        </p:blipFill>
        <p:spPr>
          <a:xfrm>
            <a:off x="4764881" y="356219"/>
            <a:ext cx="2660747" cy="1187166"/>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5310186" y="499377"/>
            <a:ext cx="1571625" cy="922020"/>
          </a:xfrm>
          <a:prstGeom prst="rect">
            <a:avLst/>
          </a:prstGeom>
          <a:noFill/>
        </p:spPr>
        <p:txBody>
          <a:bodyPr wrap="square" rtlCol="0">
            <a:spAutoFit/>
          </a:bodyPr>
          <a:lstStyle/>
          <a:p>
            <a:pPr algn="dist"/>
            <a:r>
              <a:rPr lang="zh-CN" altLang="en-US" sz="5400">
                <a:latin typeface="华康行楷体 W5" panose="03000509000000000000" charset="-122"/>
                <a:ea typeface="华康行楷体 W5" panose="03000509000000000000" charset="-122"/>
              </a:rPr>
              <a:t>目录</a:t>
            </a:r>
            <a:endParaRPr lang="zh-CN" altLang="en-US" sz="5400">
              <a:latin typeface="华康行楷体 W5" panose="03000509000000000000" charset="-122"/>
              <a:ea typeface="华康行楷体 W5" panose="03000509000000000000" charset="-122"/>
            </a:endParaRPr>
          </a:p>
        </p:txBody>
      </p:sp>
      <p:grpSp>
        <p:nvGrpSpPr>
          <p:cNvPr id="17" name="组合 16"/>
          <p:cNvGrpSpPr/>
          <p:nvPr/>
        </p:nvGrpSpPr>
        <p:grpSpPr>
          <a:xfrm>
            <a:off x="482456" y="895530"/>
            <a:ext cx="11225595" cy="5902336"/>
            <a:chOff x="561975" y="628650"/>
            <a:chExt cx="11847540" cy="6229350"/>
          </a:xfrm>
          <a:effectLst>
            <a:outerShdw blurRad="63500" sx="101000" sy="101000" algn="ctr" rotWithShape="0">
              <a:prstClr val="black">
                <a:alpha val="35000"/>
              </a:prstClr>
            </a:outerShdw>
          </a:effectLst>
        </p:grpSpPr>
        <p:grpSp>
          <p:nvGrpSpPr>
            <p:cNvPr id="16" name="组合 15"/>
            <p:cNvGrpSpPr/>
            <p:nvPr/>
          </p:nvGrpSpPr>
          <p:grpSpPr>
            <a:xfrm>
              <a:off x="1443037" y="1325766"/>
              <a:ext cx="10186988" cy="5226648"/>
              <a:chOff x="1443037" y="1325766"/>
              <a:chExt cx="10186988" cy="5226648"/>
            </a:xfrm>
          </p:grpSpPr>
          <p:pic>
            <p:nvPicPr>
              <p:cNvPr id="14" name="图片 13"/>
              <p:cNvPicPr>
                <a:picLocks noChangeAspect="1"/>
              </p:cNvPicPr>
              <p:nvPr/>
            </p:nvPicPr>
            <p:blipFill>
              <a:blip r:embed="rId4" cstate="screen"/>
              <a:srcRect/>
              <a:stretch>
                <a:fillRect/>
              </a:stretch>
            </p:blipFill>
            <p:spPr>
              <a:xfrm>
                <a:off x="1514474" y="1325766"/>
                <a:ext cx="9942539"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5" cstate="screen"/>
              <a:srcRect/>
              <a:stretch>
                <a:fillRect/>
              </a:stretch>
            </p:blipFill>
            <p:spPr>
              <a:xfrm>
                <a:off x="1443037" y="1820673"/>
                <a:ext cx="10186988"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6" cstate="screen"/>
            <a:srcRect/>
            <a:stretch>
              <a:fillRect/>
            </a:stretch>
          </p:blipFill>
          <p:spPr>
            <a:xfrm>
              <a:off x="11457015" y="628651"/>
              <a:ext cx="952500" cy="6229349"/>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20" name="图片 19"/>
            <p:cNvPicPr>
              <a:picLocks noChangeAspect="1"/>
            </p:cNvPicPr>
            <p:nvPr/>
          </p:nvPicPr>
          <p:blipFill>
            <a:blip r:embed="rId7" cstate="screen"/>
            <a:srcRect/>
            <a:stretch>
              <a:fillRect/>
            </a:stretch>
          </p:blipFill>
          <p:spPr>
            <a:xfrm>
              <a:off x="561975" y="628650"/>
              <a:ext cx="952500" cy="6229350"/>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grpSp>
        <p:nvGrpSpPr>
          <p:cNvPr id="9" name="组合 8"/>
          <p:cNvGrpSpPr/>
          <p:nvPr/>
        </p:nvGrpSpPr>
        <p:grpSpPr>
          <a:xfrm>
            <a:off x="1687188" y="2966244"/>
            <a:ext cx="4224327" cy="816314"/>
            <a:chOff x="2589797" y="2740249"/>
            <a:chExt cx="4224327" cy="816314"/>
          </a:xfrm>
        </p:grpSpPr>
        <p:grpSp>
          <p:nvGrpSpPr>
            <p:cNvPr id="8" name="组合 7"/>
            <p:cNvGrpSpPr/>
            <p:nvPr/>
          </p:nvGrpSpPr>
          <p:grpSpPr>
            <a:xfrm>
              <a:off x="2589797" y="2740249"/>
              <a:ext cx="816314" cy="816314"/>
              <a:chOff x="2589797" y="2740249"/>
              <a:chExt cx="902498" cy="902498"/>
            </a:xfrm>
          </p:grpSpPr>
          <p:pic>
            <p:nvPicPr>
              <p:cNvPr id="5" name="图片 4"/>
              <p:cNvPicPr>
                <a:picLocks noChangeAspect="1"/>
              </p:cNvPicPr>
              <p:nvPr/>
            </p:nvPicPr>
            <p:blipFill>
              <a:blip r:embed="rId8" cstate="screen"/>
              <a:stretch>
                <a:fillRect/>
              </a:stretch>
            </p:blipFill>
            <p:spPr>
              <a:xfrm>
                <a:off x="2589797" y="2740249"/>
                <a:ext cx="902498" cy="902498"/>
              </a:xfrm>
              <a:prstGeom prst="rect">
                <a:avLst/>
              </a:prstGeom>
            </p:spPr>
          </p:pic>
          <p:sp>
            <p:nvSpPr>
              <p:cNvPr id="6" name="文本框 5"/>
              <p:cNvSpPr txBox="1"/>
              <p:nvPr/>
            </p:nvSpPr>
            <p:spPr>
              <a:xfrm>
                <a:off x="2641004" y="2775487"/>
                <a:ext cx="561975" cy="850676"/>
              </a:xfrm>
              <a:prstGeom prst="rect">
                <a:avLst/>
              </a:prstGeom>
              <a:noFill/>
            </p:spPr>
            <p:txBody>
              <a:bodyPr wrap="square" rtlCol="0">
                <a:spAutoFit/>
              </a:bodyPr>
              <a:lstStyle/>
              <a:p>
                <a:r>
                  <a:rPr lang="zh-CN" altLang="en-US" sz="4400">
                    <a:solidFill>
                      <a:srgbClr val="F2353C"/>
                    </a:solidFill>
                    <a:latin typeface="腾祥铁山楷书简" panose="01010104010101010101" pitchFamily="2" charset="-122"/>
                    <a:ea typeface="腾祥铁山楷书简" panose="01010104010101010101" pitchFamily="2" charset="-122"/>
                  </a:rPr>
                  <a:t>壹</a:t>
                </a:r>
                <a:endParaRPr lang="zh-CN" altLang="en-US" sz="4400">
                  <a:solidFill>
                    <a:srgbClr val="F2353C"/>
                  </a:solidFill>
                  <a:latin typeface="腾祥铁山楷书简" panose="01010104010101010101" pitchFamily="2" charset="-122"/>
                  <a:ea typeface="腾祥铁山楷书简" panose="01010104010101010101" pitchFamily="2" charset="-122"/>
                </a:endParaRPr>
              </a:p>
            </p:txBody>
          </p:sp>
        </p:grpSp>
        <p:sp>
          <p:nvSpPr>
            <p:cNvPr id="19" name="文本框 18"/>
            <p:cNvSpPr txBox="1"/>
            <p:nvPr/>
          </p:nvSpPr>
          <p:spPr>
            <a:xfrm>
              <a:off x="3406111" y="2864166"/>
              <a:ext cx="3408013" cy="645160"/>
            </a:xfrm>
            <a:prstGeom prst="rect">
              <a:avLst/>
            </a:prstGeom>
            <a:noFill/>
          </p:spPr>
          <p:txBody>
            <a:bodyPr wrap="square" rtlCol="0">
              <a:spAutoFit/>
            </a:bodyPr>
            <a:lstStyle/>
            <a:p>
              <a:pPr algn="dist"/>
              <a:r>
                <a:rPr lang="zh-CN" altLang="en-US" sz="3600" b="1" dirty="0">
                  <a:solidFill>
                    <a:schemeClr val="tx1">
                      <a:lumMod val="85000"/>
                      <a:lumOff val="15000"/>
                    </a:schemeClr>
                  </a:solidFill>
                  <a:latin typeface="华康行楷体 W5" panose="03000509000000000000" charset="-122"/>
                  <a:ea typeface="华康行楷体 W5" panose="03000509000000000000" charset="-122"/>
                </a:rPr>
                <a:t>活动意义</a:t>
              </a:r>
              <a:endParaRPr lang="zh-CN" altLang="en-US" sz="3600" b="1" dirty="0">
                <a:solidFill>
                  <a:schemeClr val="tx1">
                    <a:lumMod val="85000"/>
                    <a:lumOff val="15000"/>
                  </a:schemeClr>
                </a:solidFill>
                <a:latin typeface="华康行楷体 W5" panose="03000509000000000000" charset="-122"/>
                <a:ea typeface="华康行楷体 W5" panose="03000509000000000000" charset="-122"/>
              </a:endParaRPr>
            </a:p>
          </p:txBody>
        </p:sp>
      </p:grpSp>
      <p:grpSp>
        <p:nvGrpSpPr>
          <p:cNvPr id="30" name="组合 29"/>
          <p:cNvGrpSpPr/>
          <p:nvPr/>
        </p:nvGrpSpPr>
        <p:grpSpPr>
          <a:xfrm>
            <a:off x="6278990" y="2966244"/>
            <a:ext cx="4224327" cy="816314"/>
            <a:chOff x="2589797" y="2740249"/>
            <a:chExt cx="4224327" cy="816314"/>
          </a:xfrm>
        </p:grpSpPr>
        <p:grpSp>
          <p:nvGrpSpPr>
            <p:cNvPr id="32" name="组合 31"/>
            <p:cNvGrpSpPr/>
            <p:nvPr/>
          </p:nvGrpSpPr>
          <p:grpSpPr>
            <a:xfrm>
              <a:off x="2589797" y="2740249"/>
              <a:ext cx="816314" cy="816314"/>
              <a:chOff x="2589797" y="2740249"/>
              <a:chExt cx="902498" cy="902498"/>
            </a:xfrm>
          </p:grpSpPr>
          <p:pic>
            <p:nvPicPr>
              <p:cNvPr id="34" name="图片 33"/>
              <p:cNvPicPr>
                <a:picLocks noChangeAspect="1"/>
              </p:cNvPicPr>
              <p:nvPr/>
            </p:nvPicPr>
            <p:blipFill>
              <a:blip r:embed="rId8" cstate="screen"/>
              <a:stretch>
                <a:fillRect/>
              </a:stretch>
            </p:blipFill>
            <p:spPr>
              <a:xfrm>
                <a:off x="2589797" y="2740249"/>
                <a:ext cx="902498" cy="902498"/>
              </a:xfrm>
              <a:prstGeom prst="rect">
                <a:avLst/>
              </a:prstGeom>
            </p:spPr>
          </p:pic>
          <p:sp>
            <p:nvSpPr>
              <p:cNvPr id="35" name="文本框 34"/>
              <p:cNvSpPr txBox="1"/>
              <p:nvPr/>
            </p:nvSpPr>
            <p:spPr>
              <a:xfrm>
                <a:off x="2641004" y="2775487"/>
                <a:ext cx="561975" cy="850676"/>
              </a:xfrm>
              <a:prstGeom prst="rect">
                <a:avLst/>
              </a:prstGeom>
              <a:noFill/>
            </p:spPr>
            <p:txBody>
              <a:bodyPr wrap="square" rtlCol="0">
                <a:spAutoFit/>
              </a:bodyPr>
              <a:lstStyle/>
              <a:p>
                <a:r>
                  <a:rPr lang="zh-CN" altLang="en-US" sz="4400">
                    <a:solidFill>
                      <a:srgbClr val="F2353C"/>
                    </a:solidFill>
                    <a:latin typeface="腾祥铁山楷书简" panose="01010104010101010101" pitchFamily="2" charset="-122"/>
                    <a:ea typeface="腾祥铁山楷书简" panose="01010104010101010101" pitchFamily="2" charset="-122"/>
                  </a:rPr>
                  <a:t>贰</a:t>
                </a:r>
                <a:endParaRPr lang="zh-CN" altLang="en-US" sz="4400">
                  <a:solidFill>
                    <a:srgbClr val="F2353C"/>
                  </a:solidFill>
                  <a:latin typeface="腾祥铁山楷书简" panose="01010104010101010101" pitchFamily="2" charset="-122"/>
                  <a:ea typeface="腾祥铁山楷书简" panose="01010104010101010101" pitchFamily="2" charset="-122"/>
                </a:endParaRPr>
              </a:p>
            </p:txBody>
          </p:sp>
        </p:grpSp>
        <p:sp>
          <p:nvSpPr>
            <p:cNvPr id="33" name="文本框 32"/>
            <p:cNvSpPr txBox="1"/>
            <p:nvPr/>
          </p:nvSpPr>
          <p:spPr>
            <a:xfrm>
              <a:off x="3406111" y="2864166"/>
              <a:ext cx="3408013" cy="645160"/>
            </a:xfrm>
            <a:prstGeom prst="rect">
              <a:avLst/>
            </a:prstGeom>
            <a:noFill/>
          </p:spPr>
          <p:txBody>
            <a:bodyPr wrap="square" rtlCol="0">
              <a:spAutoFit/>
            </a:bodyPr>
            <a:lstStyle/>
            <a:p>
              <a:pPr algn="dist"/>
              <a:r>
                <a:rPr lang="zh-CN" altLang="en-US" sz="3600" b="1">
                  <a:solidFill>
                    <a:schemeClr val="tx1">
                      <a:lumMod val="85000"/>
                      <a:lumOff val="15000"/>
                    </a:schemeClr>
                  </a:solidFill>
                  <a:latin typeface="华康行楷体 W5" panose="03000509000000000000" charset="-122"/>
                  <a:ea typeface="华康行楷体 W5" panose="03000509000000000000" charset="-122"/>
                </a:rPr>
                <a:t>线上优势</a:t>
              </a:r>
              <a:endParaRPr lang="zh-CN" altLang="en-US" sz="3600" b="1">
                <a:solidFill>
                  <a:schemeClr val="tx1">
                    <a:lumMod val="85000"/>
                    <a:lumOff val="15000"/>
                  </a:schemeClr>
                </a:solidFill>
                <a:latin typeface="华康行楷体 W5" panose="03000509000000000000" charset="-122"/>
                <a:ea typeface="华康行楷体 W5" panose="03000509000000000000" charset="-122"/>
              </a:endParaRPr>
            </a:p>
          </p:txBody>
        </p:sp>
      </p:grpSp>
      <p:grpSp>
        <p:nvGrpSpPr>
          <p:cNvPr id="36" name="组合 35"/>
          <p:cNvGrpSpPr/>
          <p:nvPr/>
        </p:nvGrpSpPr>
        <p:grpSpPr>
          <a:xfrm>
            <a:off x="1687188" y="4344565"/>
            <a:ext cx="4224327" cy="816314"/>
            <a:chOff x="2589797" y="2740249"/>
            <a:chExt cx="4224327" cy="816314"/>
          </a:xfrm>
        </p:grpSpPr>
        <p:grpSp>
          <p:nvGrpSpPr>
            <p:cNvPr id="37" name="组合 36"/>
            <p:cNvGrpSpPr/>
            <p:nvPr/>
          </p:nvGrpSpPr>
          <p:grpSpPr>
            <a:xfrm>
              <a:off x="2589797" y="2740249"/>
              <a:ext cx="816314" cy="816314"/>
              <a:chOff x="2589797" y="2740249"/>
              <a:chExt cx="902498" cy="902498"/>
            </a:xfrm>
          </p:grpSpPr>
          <p:pic>
            <p:nvPicPr>
              <p:cNvPr id="39" name="图片 38"/>
              <p:cNvPicPr>
                <a:picLocks noChangeAspect="1"/>
              </p:cNvPicPr>
              <p:nvPr/>
            </p:nvPicPr>
            <p:blipFill>
              <a:blip r:embed="rId8" cstate="screen"/>
              <a:stretch>
                <a:fillRect/>
              </a:stretch>
            </p:blipFill>
            <p:spPr>
              <a:xfrm>
                <a:off x="2589797" y="2740249"/>
                <a:ext cx="902498" cy="902498"/>
              </a:xfrm>
              <a:prstGeom prst="rect">
                <a:avLst/>
              </a:prstGeom>
            </p:spPr>
          </p:pic>
          <p:sp>
            <p:nvSpPr>
              <p:cNvPr id="40" name="文本框 39"/>
              <p:cNvSpPr txBox="1"/>
              <p:nvPr/>
            </p:nvSpPr>
            <p:spPr>
              <a:xfrm>
                <a:off x="2641004" y="2775487"/>
                <a:ext cx="561975" cy="850676"/>
              </a:xfrm>
              <a:prstGeom prst="rect">
                <a:avLst/>
              </a:prstGeom>
              <a:noFill/>
            </p:spPr>
            <p:txBody>
              <a:bodyPr wrap="square" rtlCol="0">
                <a:spAutoFit/>
              </a:bodyPr>
              <a:lstStyle/>
              <a:p>
                <a:r>
                  <a:rPr lang="zh-CN" altLang="en-US" sz="4400">
                    <a:solidFill>
                      <a:srgbClr val="F2353C"/>
                    </a:solidFill>
                    <a:latin typeface="腾祥铁山楷书简" panose="01010104010101010101" pitchFamily="2" charset="-122"/>
                    <a:ea typeface="腾祥铁山楷书简" panose="01010104010101010101" pitchFamily="2" charset="-122"/>
                  </a:rPr>
                  <a:t>叁</a:t>
                </a:r>
                <a:endParaRPr lang="zh-CN" altLang="en-US" sz="4400">
                  <a:solidFill>
                    <a:srgbClr val="F2353C"/>
                  </a:solidFill>
                  <a:latin typeface="腾祥铁山楷书简" panose="01010104010101010101" pitchFamily="2" charset="-122"/>
                  <a:ea typeface="腾祥铁山楷书简" panose="01010104010101010101" pitchFamily="2" charset="-122"/>
                </a:endParaRPr>
              </a:p>
            </p:txBody>
          </p:sp>
        </p:grpSp>
        <p:sp>
          <p:nvSpPr>
            <p:cNvPr id="38" name="文本框 37"/>
            <p:cNvSpPr txBox="1"/>
            <p:nvPr/>
          </p:nvSpPr>
          <p:spPr>
            <a:xfrm>
              <a:off x="3406111" y="2864166"/>
              <a:ext cx="3408013" cy="645160"/>
            </a:xfrm>
            <a:prstGeom prst="rect">
              <a:avLst/>
            </a:prstGeom>
            <a:noFill/>
          </p:spPr>
          <p:txBody>
            <a:bodyPr wrap="square" rtlCol="0">
              <a:spAutoFit/>
            </a:bodyPr>
            <a:lstStyle/>
            <a:p>
              <a:pPr algn="dist"/>
              <a:r>
                <a:rPr lang="zh-CN" altLang="en-US" sz="3600" b="1">
                  <a:solidFill>
                    <a:schemeClr val="tx1">
                      <a:lumMod val="85000"/>
                      <a:lumOff val="15000"/>
                    </a:schemeClr>
                  </a:solidFill>
                  <a:latin typeface="华康行楷体 W5" panose="03000509000000000000" charset="-122"/>
                  <a:ea typeface="华康行楷体 W5" panose="03000509000000000000" charset="-122"/>
                </a:rPr>
                <a:t>公益课成果</a:t>
              </a:r>
              <a:endParaRPr lang="zh-CN" altLang="en-US" sz="3600" b="1">
                <a:solidFill>
                  <a:schemeClr val="tx1">
                    <a:lumMod val="85000"/>
                    <a:lumOff val="15000"/>
                  </a:schemeClr>
                </a:solidFill>
                <a:latin typeface="华康行楷体 W5" panose="03000509000000000000" charset="-122"/>
                <a:ea typeface="华康行楷体 W5" panose="03000509000000000000" charset="-122"/>
              </a:endParaRPr>
            </a:p>
          </p:txBody>
        </p:sp>
      </p:grpSp>
      <p:grpSp>
        <p:nvGrpSpPr>
          <p:cNvPr id="41" name="组合 40"/>
          <p:cNvGrpSpPr/>
          <p:nvPr/>
        </p:nvGrpSpPr>
        <p:grpSpPr>
          <a:xfrm>
            <a:off x="6278990" y="4344565"/>
            <a:ext cx="4224327" cy="816314"/>
            <a:chOff x="2589797" y="2740249"/>
            <a:chExt cx="4224327" cy="816314"/>
          </a:xfrm>
        </p:grpSpPr>
        <p:grpSp>
          <p:nvGrpSpPr>
            <p:cNvPr id="42" name="组合 41"/>
            <p:cNvGrpSpPr/>
            <p:nvPr/>
          </p:nvGrpSpPr>
          <p:grpSpPr>
            <a:xfrm>
              <a:off x="2589797" y="2740249"/>
              <a:ext cx="816314" cy="816314"/>
              <a:chOff x="2589797" y="2740249"/>
              <a:chExt cx="902498" cy="902498"/>
            </a:xfrm>
          </p:grpSpPr>
          <p:pic>
            <p:nvPicPr>
              <p:cNvPr id="44" name="图片 43"/>
              <p:cNvPicPr>
                <a:picLocks noChangeAspect="1"/>
              </p:cNvPicPr>
              <p:nvPr/>
            </p:nvPicPr>
            <p:blipFill>
              <a:blip r:embed="rId8" cstate="screen"/>
              <a:stretch>
                <a:fillRect/>
              </a:stretch>
            </p:blipFill>
            <p:spPr>
              <a:xfrm>
                <a:off x="2589797" y="2740249"/>
                <a:ext cx="902498" cy="902498"/>
              </a:xfrm>
              <a:prstGeom prst="rect">
                <a:avLst/>
              </a:prstGeom>
            </p:spPr>
          </p:pic>
          <p:sp>
            <p:nvSpPr>
              <p:cNvPr id="45" name="文本框 44"/>
              <p:cNvSpPr txBox="1"/>
              <p:nvPr/>
            </p:nvSpPr>
            <p:spPr>
              <a:xfrm>
                <a:off x="2641004" y="2775487"/>
                <a:ext cx="561975" cy="850676"/>
              </a:xfrm>
              <a:prstGeom prst="rect">
                <a:avLst/>
              </a:prstGeom>
              <a:noFill/>
            </p:spPr>
            <p:txBody>
              <a:bodyPr wrap="square" rtlCol="0">
                <a:spAutoFit/>
              </a:bodyPr>
              <a:lstStyle/>
              <a:p>
                <a:r>
                  <a:rPr lang="zh-CN" altLang="en-US" sz="4400">
                    <a:solidFill>
                      <a:srgbClr val="F2353C"/>
                    </a:solidFill>
                    <a:latin typeface="腾祥铁山楷书简" panose="01010104010101010101" pitchFamily="2" charset="-122"/>
                    <a:ea typeface="腾祥铁山楷书简" panose="01010104010101010101" pitchFamily="2" charset="-122"/>
                  </a:rPr>
                  <a:t>肆</a:t>
                </a:r>
                <a:endParaRPr lang="zh-CN" altLang="en-US" sz="4400">
                  <a:solidFill>
                    <a:srgbClr val="F2353C"/>
                  </a:solidFill>
                  <a:latin typeface="腾祥铁山楷书简" panose="01010104010101010101" pitchFamily="2" charset="-122"/>
                  <a:ea typeface="腾祥铁山楷书简" panose="01010104010101010101" pitchFamily="2" charset="-122"/>
                </a:endParaRPr>
              </a:p>
            </p:txBody>
          </p:sp>
        </p:grpSp>
        <p:sp>
          <p:nvSpPr>
            <p:cNvPr id="43" name="文本框 42"/>
            <p:cNvSpPr txBox="1"/>
            <p:nvPr/>
          </p:nvSpPr>
          <p:spPr>
            <a:xfrm>
              <a:off x="3406111" y="2864166"/>
              <a:ext cx="3408013" cy="645160"/>
            </a:xfrm>
            <a:prstGeom prst="rect">
              <a:avLst/>
            </a:prstGeom>
            <a:noFill/>
          </p:spPr>
          <p:txBody>
            <a:bodyPr wrap="square" rtlCol="0">
              <a:spAutoFit/>
            </a:bodyPr>
            <a:lstStyle/>
            <a:p>
              <a:pPr algn="dist"/>
              <a:r>
                <a:rPr lang="zh-CN" altLang="en-US" sz="3600" b="1">
                  <a:solidFill>
                    <a:schemeClr val="tx1">
                      <a:lumMod val="85000"/>
                      <a:lumOff val="15000"/>
                    </a:schemeClr>
                  </a:solidFill>
                  <a:latin typeface="华康行楷体 W5" panose="03000509000000000000" charset="-122"/>
                  <a:ea typeface="华康行楷体 W5" panose="03000509000000000000" charset="-122"/>
                </a:rPr>
                <a:t>详细计划</a:t>
              </a:r>
              <a:endParaRPr lang="zh-CN" altLang="en-US" sz="3600" b="1">
                <a:solidFill>
                  <a:schemeClr val="tx1">
                    <a:lumMod val="85000"/>
                    <a:lumOff val="15000"/>
                  </a:schemeClr>
                </a:solidFill>
                <a:latin typeface="华康行楷体 W5" panose="03000509000000000000" charset="-122"/>
                <a:ea typeface="华康行楷体 W5" panose="03000509000000000000"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22" presetClass="entr" presetSubtype="8"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22" presetClass="entr" presetSubtype="8"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a:stretch>
            <a:fillRect/>
          </a:stretch>
        </p:blipFill>
        <p:spPr>
          <a:xfrm>
            <a:off x="4625878" y="343293"/>
            <a:ext cx="2940244" cy="1096773"/>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4935445" y="552450"/>
            <a:ext cx="2321110" cy="645160"/>
          </a:xfrm>
          <a:prstGeom prst="rect">
            <a:avLst/>
          </a:prstGeom>
          <a:noFill/>
        </p:spPr>
        <p:txBody>
          <a:bodyPr wrap="square" rtlCol="0">
            <a:spAutoFit/>
          </a:bodyPr>
          <a:lstStyle/>
          <a:p>
            <a:pPr algn="dist"/>
            <a:r>
              <a:rPr lang="zh-CN" altLang="en-US" sz="3600" b="1" dirty="0">
                <a:solidFill>
                  <a:schemeClr val="tx1">
                    <a:lumMod val="85000"/>
                    <a:lumOff val="15000"/>
                  </a:schemeClr>
                </a:solidFill>
                <a:latin typeface="华康行楷体 W5" panose="03000509000000000000" charset="-122"/>
                <a:ea typeface="华康行楷体 W5" panose="03000509000000000000" charset="-122"/>
                <a:sym typeface="+mn-ea"/>
              </a:rPr>
              <a:t>活动意义</a:t>
            </a:r>
            <a:endParaRPr lang="zh-CN" altLang="en-US" sz="3600">
              <a:latin typeface="华康行楷体 W5" panose="03000509000000000000" charset="-122"/>
              <a:ea typeface="华康行楷体 W5" panose="03000509000000000000" charset="-122"/>
            </a:endParaRPr>
          </a:p>
        </p:txBody>
      </p:sp>
      <p:grpSp>
        <p:nvGrpSpPr>
          <p:cNvPr id="17" name="组合 16"/>
          <p:cNvGrpSpPr/>
          <p:nvPr/>
        </p:nvGrpSpPr>
        <p:grpSpPr>
          <a:xfrm>
            <a:off x="560070" y="456565"/>
            <a:ext cx="11040745" cy="6400800"/>
            <a:chOff x="561975" y="628650"/>
            <a:chExt cx="11068050" cy="6229350"/>
          </a:xfrm>
          <a:effectLst>
            <a:outerShdw blurRad="63500" sx="101000" sy="101000" algn="ctr" rotWithShape="0">
              <a:prstClr val="black">
                <a:alpha val="35000"/>
              </a:prstClr>
            </a:outerShdw>
          </a:effectLst>
        </p:grpSpPr>
        <p:grpSp>
          <p:nvGrpSpPr>
            <p:cNvPr id="16" name="组合 15"/>
            <p:cNvGrpSpPr/>
            <p:nvPr/>
          </p:nvGrpSpPr>
          <p:grpSpPr>
            <a:xfrm>
              <a:off x="1443038" y="1325766"/>
              <a:ext cx="9377362" cy="5226648"/>
              <a:chOff x="1443038" y="1325766"/>
              <a:chExt cx="9377362" cy="5226648"/>
            </a:xfrm>
          </p:grpSpPr>
          <p:pic>
            <p:nvPicPr>
              <p:cNvPr id="14" name="图片 13"/>
              <p:cNvPicPr>
                <a:picLocks noChangeAspect="1"/>
              </p:cNvPicPr>
              <p:nvPr/>
            </p:nvPicPr>
            <p:blipFill>
              <a:blip r:embed="rId4" cstate="screen"/>
              <a:srcRect/>
              <a:stretch>
                <a:fillRect/>
              </a:stretch>
            </p:blipFill>
            <p:spPr>
              <a:xfrm>
                <a:off x="1514475" y="1325766"/>
                <a:ext cx="9305925"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4" cstate="screen"/>
              <a:srcRect/>
              <a:stretch>
                <a:fillRect/>
              </a:stretch>
            </p:blipFill>
            <p:spPr>
              <a:xfrm>
                <a:off x="1443038" y="1820673"/>
                <a:ext cx="9305925"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5" cstate="screen"/>
            <a:srcRect/>
            <a:stretch>
              <a:fillRect/>
            </a:stretch>
          </p:blipFill>
          <p:spPr>
            <a:xfrm>
              <a:off x="10677525" y="628651"/>
              <a:ext cx="952500" cy="6229349"/>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20" name="图片 19"/>
            <p:cNvPicPr>
              <a:picLocks noChangeAspect="1"/>
            </p:cNvPicPr>
            <p:nvPr/>
          </p:nvPicPr>
          <p:blipFill>
            <a:blip r:embed="rId6" cstate="screen"/>
            <a:srcRect/>
            <a:stretch>
              <a:fillRect/>
            </a:stretch>
          </p:blipFill>
          <p:spPr>
            <a:xfrm>
              <a:off x="561975" y="628650"/>
              <a:ext cx="952500" cy="6229350"/>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sp>
        <p:nvSpPr>
          <p:cNvPr id="27" name="矩形 26"/>
          <p:cNvSpPr/>
          <p:nvPr/>
        </p:nvSpPr>
        <p:spPr>
          <a:xfrm>
            <a:off x="1901825" y="2064385"/>
            <a:ext cx="8388350" cy="3415030"/>
          </a:xfrm>
          <a:prstGeom prst="rect">
            <a:avLst/>
          </a:prstGeom>
        </p:spPr>
        <p:txBody>
          <a:bodyPr wrap="square">
            <a:spAutoFit/>
          </a:bodyPr>
          <a:lstStyle/>
          <a:p>
            <a:pPr>
              <a:lnSpc>
                <a:spcPct val="150000"/>
              </a:lnSpc>
            </a:pPr>
            <a:r>
              <a:rPr lang="zh-CN" altLang="en-US" sz="2400">
                <a:solidFill>
                  <a:schemeClr val="tx1">
                    <a:lumMod val="85000"/>
                    <a:lumOff val="15000"/>
                  </a:schemeClr>
                </a:solidFill>
                <a:latin typeface="华康行楷体 W5" panose="03000509000000000000" charset="-122"/>
                <a:ea typeface="华康行楷体 W5" panose="03000509000000000000" charset="-122"/>
              </a:rPr>
              <a:t>母语是立国之本，民族之魂。</a:t>
            </a:r>
            <a:endParaRPr lang="zh-CN" altLang="en-US" sz="2400">
              <a:solidFill>
                <a:schemeClr val="tx1">
                  <a:lumMod val="85000"/>
                  <a:lumOff val="15000"/>
                </a:schemeClr>
              </a:solidFill>
              <a:latin typeface="华康行楷体 W5" panose="03000509000000000000" charset="-122"/>
              <a:ea typeface="华康行楷体 W5" panose="03000509000000000000" charset="-122"/>
            </a:endParaRPr>
          </a:p>
          <a:p>
            <a:pPr>
              <a:lnSpc>
                <a:spcPct val="150000"/>
              </a:lnSpc>
            </a:pPr>
            <a:r>
              <a:rPr lang="zh-CN" altLang="en-US" sz="2400">
                <a:solidFill>
                  <a:schemeClr val="tx1">
                    <a:lumMod val="85000"/>
                    <a:lumOff val="15000"/>
                  </a:schemeClr>
                </a:solidFill>
                <a:latin typeface="华康行楷体 W5" panose="03000509000000000000" charset="-122"/>
                <a:ea typeface="华康行楷体 W5" panose="03000509000000000000" charset="-122"/>
              </a:rPr>
              <a:t>  汉语记载着中国数千年来的古老文明，蕴含着中华民族不朽的文化精髓，是联结海内外中华儿女的重要纽带。</a:t>
            </a:r>
            <a:endParaRPr lang="zh-CN" altLang="en-US" sz="2400">
              <a:solidFill>
                <a:schemeClr val="tx1">
                  <a:lumMod val="85000"/>
                  <a:lumOff val="15000"/>
                </a:schemeClr>
              </a:solidFill>
              <a:latin typeface="华康行楷体 W5" panose="03000509000000000000" charset="-122"/>
              <a:ea typeface="华康行楷体 W5" panose="03000509000000000000" charset="-122"/>
            </a:endParaRPr>
          </a:p>
          <a:p>
            <a:pPr>
              <a:lnSpc>
                <a:spcPct val="150000"/>
              </a:lnSpc>
            </a:pPr>
            <a:r>
              <a:rPr lang="zh-CN" altLang="en-US" sz="2400">
                <a:solidFill>
                  <a:schemeClr val="tx1">
                    <a:lumMod val="85000"/>
                    <a:lumOff val="15000"/>
                  </a:schemeClr>
                </a:solidFill>
                <a:latin typeface="华康行楷体 W5" panose="03000509000000000000" charset="-122"/>
                <a:ea typeface="华康行楷体 W5" panose="03000509000000000000" charset="-122"/>
              </a:rPr>
              <a:t>  为帮助到更多的华裔青少年学习母语、了解中国文化。花漾汉语将全力协助全华联华文教育委员会开展能够为华裔青少年传播中国文化知识的线上中华文化大讲堂活动。</a:t>
            </a:r>
            <a:endParaRPr lang="zh-CN" altLang="en-US" sz="2400">
              <a:solidFill>
                <a:schemeClr val="tx1">
                  <a:lumMod val="85000"/>
                  <a:lumOff val="15000"/>
                </a:schemeClr>
              </a:solidFill>
              <a:latin typeface="华康行楷体 W5" panose="03000509000000000000" charset="-122"/>
              <a:ea typeface="华康行楷体 W5" panose="03000509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wipe(left)">
                                      <p:cBhvr>
                                        <p:cTn id="13" dur="500"/>
                                        <p:tgtEl>
                                          <p:spTgt spid="27">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xEl>
                                              <p:pRg st="2" end="2"/>
                                            </p:txEl>
                                          </p:spTgt>
                                        </p:tgtEl>
                                        <p:attrNameLst>
                                          <p:attrName>style.visibility</p:attrName>
                                        </p:attrNameLst>
                                      </p:cBhvr>
                                      <p:to>
                                        <p:strVal val="visible"/>
                                      </p:to>
                                    </p:set>
                                    <p:animEffect transition="in" filter="wipe(left)">
                                      <p:cBhvr>
                                        <p:cTn id="16"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6" cstate="screen"/>
          <a:srcRect/>
          <a:stretch>
            <a:fillRect/>
          </a:stretch>
        </p:blipFill>
        <p:spPr>
          <a:xfrm>
            <a:off x="4294139" y="-24061"/>
            <a:ext cx="3603722" cy="1096773"/>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4603706" y="185096"/>
            <a:ext cx="3017930" cy="645160"/>
          </a:xfrm>
          <a:prstGeom prst="rect">
            <a:avLst/>
          </a:prstGeom>
          <a:noFill/>
        </p:spPr>
        <p:txBody>
          <a:bodyPr wrap="square" rtlCol="0">
            <a:spAutoFit/>
          </a:bodyPr>
          <a:lstStyle/>
          <a:p>
            <a:pPr algn="dist"/>
            <a:r>
              <a:rPr lang="zh-CN" altLang="en-US" sz="3600" b="1">
                <a:solidFill>
                  <a:schemeClr val="tx1">
                    <a:lumMod val="85000"/>
                    <a:lumOff val="15000"/>
                  </a:schemeClr>
                </a:solidFill>
                <a:latin typeface="华康行楷体 W5" panose="03000509000000000000" charset="-122"/>
                <a:ea typeface="华康行楷体 W5" panose="03000509000000000000" charset="-122"/>
                <a:sym typeface="+mn-ea"/>
              </a:rPr>
              <a:t>线上优势</a:t>
            </a:r>
            <a:endParaRPr lang="zh-CN" altLang="en-US" sz="3600" b="1">
              <a:solidFill>
                <a:schemeClr val="tx1">
                  <a:lumMod val="85000"/>
                  <a:lumOff val="15000"/>
                </a:schemeClr>
              </a:solidFill>
              <a:latin typeface="华康行楷体 W5" panose="03000509000000000000" charset="-122"/>
              <a:ea typeface="华康行楷体 W5" panose="03000509000000000000" charset="-122"/>
              <a:sym typeface="+mn-ea"/>
            </a:endParaRPr>
          </a:p>
        </p:txBody>
      </p:sp>
      <p:grpSp>
        <p:nvGrpSpPr>
          <p:cNvPr id="5" name="组合 4"/>
          <p:cNvGrpSpPr/>
          <p:nvPr/>
        </p:nvGrpSpPr>
        <p:grpSpPr>
          <a:xfrm>
            <a:off x="-608616" y="2607"/>
            <a:ext cx="13424950" cy="7443646"/>
            <a:chOff x="-620046" y="-52638"/>
            <a:chExt cx="13424950" cy="7443646"/>
          </a:xfrm>
        </p:grpSpPr>
        <p:grpSp>
          <p:nvGrpSpPr>
            <p:cNvPr id="4" name="组合 3"/>
            <p:cNvGrpSpPr/>
            <p:nvPr/>
          </p:nvGrpSpPr>
          <p:grpSpPr>
            <a:xfrm>
              <a:off x="-620046" y="-52638"/>
              <a:ext cx="13424950" cy="7443646"/>
              <a:chOff x="-620046" y="-52638"/>
              <a:chExt cx="13424950" cy="7443646"/>
            </a:xfrm>
          </p:grpSpPr>
          <p:grpSp>
            <p:nvGrpSpPr>
              <p:cNvPr id="2" name="组合 1"/>
              <p:cNvGrpSpPr/>
              <p:nvPr/>
            </p:nvGrpSpPr>
            <p:grpSpPr>
              <a:xfrm>
                <a:off x="-620046" y="-52638"/>
                <a:ext cx="13424950" cy="7443646"/>
                <a:chOff x="-620046" y="-24063"/>
                <a:chExt cx="13424950" cy="7443646"/>
              </a:xfrm>
            </p:grpSpPr>
            <p:grpSp>
              <p:nvGrpSpPr>
                <p:cNvPr id="16" name="组合 15"/>
                <p:cNvGrpSpPr/>
                <p:nvPr/>
              </p:nvGrpSpPr>
              <p:grpSpPr>
                <a:xfrm>
                  <a:off x="268071" y="855488"/>
                  <a:ext cx="11666753" cy="6115134"/>
                  <a:chOff x="1443037" y="1325766"/>
                  <a:chExt cx="9462341" cy="6453939"/>
                </a:xfrm>
              </p:grpSpPr>
              <p:pic>
                <p:nvPicPr>
                  <p:cNvPr id="14" name="图片 13"/>
                  <p:cNvPicPr>
                    <a:picLocks noChangeAspect="1"/>
                  </p:cNvPicPr>
                  <p:nvPr/>
                </p:nvPicPr>
                <p:blipFill>
                  <a:blip r:embed="rId7" cstate="screen"/>
                  <a:srcRect/>
                  <a:stretch>
                    <a:fillRect/>
                  </a:stretch>
                </p:blipFill>
                <p:spPr>
                  <a:xfrm>
                    <a:off x="1514475" y="1325766"/>
                    <a:ext cx="9305925"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8" cstate="screen"/>
                  <a:srcRect/>
                  <a:stretch>
                    <a:fillRect/>
                  </a:stretch>
                </p:blipFill>
                <p:spPr>
                  <a:xfrm>
                    <a:off x="1443037" y="3047964"/>
                    <a:ext cx="9462341"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9" cstate="screen"/>
                <a:srcRect/>
                <a:stretch>
                  <a:fillRect/>
                </a:stretch>
              </p:blipFill>
              <p:spPr>
                <a:xfrm>
                  <a:off x="11752569" y="-24062"/>
                  <a:ext cx="1052335"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18" name="图片 17"/>
                <p:cNvPicPr>
                  <a:picLocks noChangeAspect="1"/>
                </p:cNvPicPr>
                <p:nvPr/>
              </p:nvPicPr>
              <p:blipFill>
                <a:blip r:embed="rId9" cstate="screen"/>
                <a:srcRect/>
                <a:stretch>
                  <a:fillRect/>
                </a:stretch>
              </p:blipFill>
              <p:spPr>
                <a:xfrm flipH="1">
                  <a:off x="-620046" y="-24063"/>
                  <a:ext cx="1052334"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sp>
            <p:nvSpPr>
              <p:cNvPr id="3" name="矩形 2"/>
              <p:cNvSpPr/>
              <p:nvPr/>
            </p:nvSpPr>
            <p:spPr>
              <a:xfrm>
                <a:off x="339322" y="1273428"/>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5229"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1740776"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1742104" y="1272777"/>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4600" y="-307906"/>
            <a:ext cx="12224236" cy="7172429"/>
            <a:chOff x="11595" y="-268536"/>
            <a:chExt cx="12224236" cy="7172429"/>
          </a:xfrm>
        </p:grpSpPr>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46642">
              <a:off x="11595" y="-268536"/>
              <a:ext cx="2247255" cy="1877836"/>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103940">
              <a:off x="10301839" y="5582976"/>
              <a:ext cx="1933992" cy="1320917"/>
            </a:xfrm>
            <a:prstGeom prst="rect">
              <a:avLst/>
            </a:prstGeom>
          </p:spPr>
        </p:pic>
      </p:grpSp>
      <p:graphicFrame>
        <p:nvGraphicFramePr>
          <p:cNvPr id="13" name="图表 12"/>
          <p:cNvGraphicFramePr/>
          <p:nvPr/>
        </p:nvGraphicFramePr>
        <p:xfrm>
          <a:off x="5385718" y="1272878"/>
          <a:ext cx="1764589" cy="178791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7" name="图表 16"/>
          <p:cNvGraphicFramePr/>
          <p:nvPr/>
        </p:nvGraphicFramePr>
        <p:xfrm>
          <a:off x="9074591" y="1273263"/>
          <a:ext cx="1764589" cy="1787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图表 26"/>
          <p:cNvGraphicFramePr/>
          <p:nvPr/>
        </p:nvGraphicFramePr>
        <p:xfrm>
          <a:off x="1220405" y="1311613"/>
          <a:ext cx="1764589" cy="1787919"/>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组合 27"/>
          <p:cNvGrpSpPr/>
          <p:nvPr/>
        </p:nvGrpSpPr>
        <p:grpSpPr>
          <a:xfrm>
            <a:off x="701675" y="3159125"/>
            <a:ext cx="2745738" cy="1073151"/>
            <a:chOff x="1109096" y="4340462"/>
            <a:chExt cx="1951047" cy="600238"/>
          </a:xfrm>
        </p:grpSpPr>
        <p:sp>
          <p:nvSpPr>
            <p:cNvPr id="29" name="矩形 28"/>
            <p:cNvSpPr/>
            <p:nvPr/>
          </p:nvSpPr>
          <p:spPr>
            <a:xfrm>
              <a:off x="1171813" y="4760629"/>
              <a:ext cx="1888330" cy="180071"/>
            </a:xfrm>
            <a:prstGeom prst="rect">
              <a:avLst/>
            </a:prstGeom>
          </p:spPr>
          <p:txBody>
            <a:bodyPr wrap="square">
              <a:spAutoFit/>
            </a:bodyPr>
            <a:p>
              <a:pPr algn="l">
                <a:lnSpc>
                  <a:spcPts val="18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109096" y="4340462"/>
              <a:ext cx="1810270" cy="223047"/>
            </a:xfrm>
            <a:prstGeom prst="rect">
              <a:avLst/>
            </a:prstGeom>
            <a:noFill/>
          </p:spPr>
          <p:txBody>
            <a:bodyPr wrap="square">
              <a:spAutoFit/>
            </a:bodyPr>
            <a:p>
              <a:pPr algn="ct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a:off x="1610995" y="1782445"/>
            <a:ext cx="1008380" cy="977900"/>
          </a:xfrm>
          <a:prstGeom prst="ellipse">
            <a:avLst/>
          </a:prstGeom>
          <a:blipFill rotWithShape="1">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33" name="椭圆 32"/>
          <p:cNvSpPr/>
          <p:nvPr/>
        </p:nvSpPr>
        <p:spPr>
          <a:xfrm>
            <a:off x="9293225" y="1692910"/>
            <a:ext cx="978535" cy="1026160"/>
          </a:xfrm>
          <a:prstGeom prst="ellipse">
            <a:avLst/>
          </a:prstGeom>
          <a:blipFill rotWithShape="1">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34" name="椭圆 33"/>
          <p:cNvSpPr/>
          <p:nvPr/>
        </p:nvSpPr>
        <p:spPr>
          <a:xfrm>
            <a:off x="5497830" y="1523365"/>
            <a:ext cx="1229995" cy="1118870"/>
          </a:xfrm>
          <a:prstGeom prst="ellipse">
            <a:avLst/>
          </a:prstGeom>
          <a:blipFill rotWithShape="1">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36" name="椭圆 35"/>
          <p:cNvSpPr/>
          <p:nvPr/>
        </p:nvSpPr>
        <p:spPr>
          <a:xfrm>
            <a:off x="5219065" y="1451610"/>
            <a:ext cx="553720" cy="53784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dirty="0">
                <a:solidFill>
                  <a:schemeClr val="bg1"/>
                </a:solidFill>
                <a:latin typeface="方正综艺简体" panose="02010601030101010101" pitchFamily="2" charset="-122"/>
                <a:ea typeface="方正综艺简体" panose="02010601030101010101" pitchFamily="2" charset="-122"/>
              </a:rPr>
              <a:t>2</a:t>
            </a:r>
            <a:endParaRPr lang="en-US" altLang="zh-CN" sz="2000" dirty="0">
              <a:solidFill>
                <a:schemeClr val="bg1"/>
              </a:solidFill>
              <a:latin typeface="方正综艺简体" panose="02010601030101010101" pitchFamily="2" charset="-122"/>
              <a:ea typeface="方正综艺简体" panose="02010601030101010101" pitchFamily="2" charset="-122"/>
            </a:endParaRPr>
          </a:p>
        </p:txBody>
      </p:sp>
      <p:sp>
        <p:nvSpPr>
          <p:cNvPr id="37" name="椭圆 36"/>
          <p:cNvSpPr/>
          <p:nvPr/>
        </p:nvSpPr>
        <p:spPr>
          <a:xfrm>
            <a:off x="8819515" y="1583055"/>
            <a:ext cx="553720" cy="537845"/>
          </a:xfrm>
          <a:prstGeom prst="ellipse">
            <a:avLst/>
          </a:prstGeom>
          <a:solidFill>
            <a:srgbClr val="7A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dirty="0">
                <a:solidFill>
                  <a:schemeClr val="bg1"/>
                </a:solidFill>
                <a:latin typeface="方正综艺简体" panose="02010601030101010101" pitchFamily="2" charset="-122"/>
                <a:ea typeface="方正综艺简体" panose="02010601030101010101" pitchFamily="2" charset="-122"/>
              </a:rPr>
              <a:t>3</a:t>
            </a:r>
            <a:endParaRPr lang="en-US" altLang="zh-CN" sz="2000" dirty="0">
              <a:solidFill>
                <a:schemeClr val="bg1"/>
              </a:solidFill>
              <a:latin typeface="方正综艺简体" panose="02010601030101010101" pitchFamily="2" charset="-122"/>
              <a:ea typeface="方正综艺简体" panose="02010601030101010101" pitchFamily="2" charset="-122"/>
            </a:endParaRPr>
          </a:p>
        </p:txBody>
      </p:sp>
      <p:sp>
        <p:nvSpPr>
          <p:cNvPr id="39" name="椭圆 38"/>
          <p:cNvSpPr/>
          <p:nvPr/>
        </p:nvSpPr>
        <p:spPr>
          <a:xfrm>
            <a:off x="1362710" y="1449705"/>
            <a:ext cx="553720" cy="537845"/>
          </a:xfrm>
          <a:prstGeom prst="ellipse">
            <a:avLst/>
          </a:prstGeom>
          <a:solidFill>
            <a:srgbClr val="E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dirty="0">
                <a:solidFill>
                  <a:schemeClr val="bg1"/>
                </a:solidFill>
                <a:latin typeface="方正综艺简体" panose="02010601030101010101" pitchFamily="2" charset="-122"/>
                <a:ea typeface="方正综艺简体" panose="02010601030101010101" pitchFamily="2" charset="-122"/>
              </a:rPr>
              <a:t>1</a:t>
            </a:r>
            <a:endParaRPr lang="en-US" altLang="zh-CN" sz="2000" dirty="0">
              <a:solidFill>
                <a:schemeClr val="bg1"/>
              </a:solidFill>
              <a:latin typeface="方正综艺简体" panose="02010601030101010101" pitchFamily="2" charset="-122"/>
              <a:ea typeface="方正综艺简体" panose="02010601030101010101" pitchFamily="2" charset="-122"/>
            </a:endParaRPr>
          </a:p>
        </p:txBody>
      </p:sp>
      <p:sp>
        <p:nvSpPr>
          <p:cNvPr id="43" name="矩形 42"/>
          <p:cNvSpPr/>
          <p:nvPr/>
        </p:nvSpPr>
        <p:spPr>
          <a:xfrm>
            <a:off x="4658360" y="3910286"/>
            <a:ext cx="2893060" cy="2245360"/>
          </a:xfrm>
          <a:prstGeom prst="rect">
            <a:avLst/>
          </a:prstGeom>
        </p:spPr>
        <p:txBody>
          <a:bodyPr wrap="square">
            <a:spAutoFit/>
          </a:bodyPr>
          <a:p>
            <a:pPr algn="l">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课件包含不同类型的游戏及视频，使课程更加有趣；</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0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学生和老师在上课系统中同时操作，互动趣味性更强。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839337" y="3255644"/>
            <a:ext cx="2547620" cy="460375"/>
          </a:xfrm>
          <a:prstGeom prst="rect">
            <a:avLst/>
          </a:prstGeom>
          <a:noFill/>
        </p:spPr>
        <p:txBody>
          <a:bodyPr wrap="square">
            <a:spAutoFit/>
          </a:bodyPr>
          <a:p>
            <a:pPr algn="ctr"/>
            <a:r>
              <a:rPr lang="zh-CN" altLang="en-US" sz="2400" dirty="0">
                <a:solidFill>
                  <a:srgbClr val="FF0000"/>
                </a:solidFill>
                <a:latin typeface="方正粗黑宋简体" panose="02000000000000000000" charset="-122"/>
                <a:ea typeface="方正粗黑宋简体" panose="02000000000000000000" charset="-122"/>
              </a:rPr>
              <a:t>课堂灵活有趣</a:t>
            </a:r>
            <a:endParaRPr lang="zh-CN" altLang="en-US" sz="2400" dirty="0">
              <a:solidFill>
                <a:srgbClr val="FF0000"/>
              </a:solidFill>
              <a:latin typeface="方正粗黑宋简体" panose="02000000000000000000" charset="-122"/>
              <a:ea typeface="方正粗黑宋简体" panose="02000000000000000000" charset="-122"/>
            </a:endParaRPr>
          </a:p>
        </p:txBody>
      </p:sp>
      <p:sp>
        <p:nvSpPr>
          <p:cNvPr id="45" name="矩形 44"/>
          <p:cNvSpPr/>
          <p:nvPr/>
        </p:nvSpPr>
        <p:spPr>
          <a:xfrm>
            <a:off x="8819515" y="3910286"/>
            <a:ext cx="2893060" cy="1630045"/>
          </a:xfrm>
          <a:prstGeom prst="rect">
            <a:avLst/>
          </a:prstGeom>
        </p:spPr>
        <p:txBody>
          <a:bodyPr wrap="square">
            <a:spAutoFit/>
          </a:bodyPr>
          <a:p>
            <a:pPr algn="l">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可以通过录课链接记录每次活动</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lnSpc>
                <a:spcPct val="100000"/>
              </a:lnSpc>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孩子的课堂精彩瞬间可永久保存。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6" name="矩形 45"/>
          <p:cNvSpPr/>
          <p:nvPr/>
        </p:nvSpPr>
        <p:spPr>
          <a:xfrm>
            <a:off x="8509000" y="3286760"/>
            <a:ext cx="3332480" cy="460375"/>
          </a:xfrm>
          <a:prstGeom prst="rect">
            <a:avLst/>
          </a:prstGeom>
          <a:noFill/>
        </p:spPr>
        <p:txBody>
          <a:bodyPr wrap="square">
            <a:spAutoFit/>
          </a:bodyPr>
          <a:p>
            <a:pPr algn="ctr"/>
            <a:r>
              <a:rPr lang="zh-CN" altLang="en-US" sz="2400" dirty="0">
                <a:solidFill>
                  <a:srgbClr val="FF0000"/>
                </a:solidFill>
                <a:latin typeface="方正粗黑宋简体" panose="02000000000000000000" charset="-122"/>
                <a:ea typeface="方正粗黑宋简体" panose="02000000000000000000" charset="-122"/>
                <a:sym typeface="+mn-ea"/>
              </a:rPr>
              <a:t>上课视频可永久保存</a:t>
            </a:r>
            <a:endParaRPr lang="zh-CN" altLang="en-US" sz="2400" dirty="0">
              <a:solidFill>
                <a:srgbClr val="FF0000"/>
              </a:solidFill>
              <a:latin typeface="方正粗黑宋简体" panose="02000000000000000000" charset="-122"/>
              <a:ea typeface="方正粗黑宋简体" panose="02000000000000000000" charset="-122"/>
              <a:sym typeface="+mn-ea"/>
            </a:endParaRPr>
          </a:p>
        </p:txBody>
      </p:sp>
      <p:grpSp>
        <p:nvGrpSpPr>
          <p:cNvPr id="47" name="组合 46"/>
          <p:cNvGrpSpPr/>
          <p:nvPr/>
        </p:nvGrpSpPr>
        <p:grpSpPr>
          <a:xfrm>
            <a:off x="701675" y="3255646"/>
            <a:ext cx="3024325" cy="2392614"/>
            <a:chOff x="976891" y="4373003"/>
            <a:chExt cx="2056039" cy="1216124"/>
          </a:xfrm>
        </p:grpSpPr>
        <p:sp>
          <p:nvSpPr>
            <p:cNvPr id="48" name="矩形 47"/>
            <p:cNvSpPr/>
            <p:nvPr/>
          </p:nvSpPr>
          <p:spPr>
            <a:xfrm>
              <a:off x="976891" y="4760604"/>
              <a:ext cx="2055730" cy="828523"/>
            </a:xfrm>
            <a:prstGeom prst="rect">
              <a:avLst/>
            </a:prstGeom>
          </p:spPr>
          <p:txBody>
            <a:bodyPr wrap="square">
              <a:spAutoFit/>
            </a:bodyPr>
            <a:p>
              <a:pPr algn="l">
                <a:lnSpc>
                  <a:spcPct val="1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孩子们在家即可参加；</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00000"/>
                </a:lnSpc>
              </a:pP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00000"/>
                </a:lnSpc>
              </a:pP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可以惠及更多孩子，扩大中华文化大讲堂在华人间的影响。 </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9" name="矩形 48"/>
            <p:cNvSpPr/>
            <p:nvPr/>
          </p:nvSpPr>
          <p:spPr>
            <a:xfrm>
              <a:off x="1222660" y="4373003"/>
              <a:ext cx="1810270" cy="271441"/>
            </a:xfrm>
            <a:prstGeom prst="rect">
              <a:avLst/>
            </a:prstGeom>
            <a:noFill/>
          </p:spPr>
          <p:txBody>
            <a:bodyPr wrap="square">
              <a:spAutoFit/>
            </a:bodyPr>
            <a:p>
              <a:pPr lvl="0">
                <a:lnSpc>
                  <a:spcPct val="120000"/>
                </a:lnSpc>
                <a:defRPr sz="1800">
                  <a:solidFill>
                    <a:srgbClr val="000000"/>
                  </a:solidFill>
                </a:defRPr>
              </a:pPr>
              <a:r>
                <a:rPr lang="zh-CN" altLang="en-US" sz="2400" dirty="0">
                  <a:solidFill>
                    <a:srgbClr val="FF0000"/>
                  </a:solidFill>
                  <a:latin typeface="方正粗黑宋简体" panose="02000000000000000000" charset="-122"/>
                  <a:ea typeface="方正粗黑宋简体" panose="02000000000000000000" charset="-122"/>
                  <a:sym typeface="Arial" panose="020B0604020202020204" pitchFamily="34" charset="0"/>
                </a:rPr>
                <a:t>不受空间限制</a:t>
              </a:r>
              <a:endParaRPr lang="zh-CN" altLang="en-US" sz="2400" dirty="0">
                <a:solidFill>
                  <a:srgbClr val="FF0000"/>
                </a:solidFill>
                <a:latin typeface="方正粗黑宋简体" panose="02000000000000000000" charset="-122"/>
                <a:ea typeface="方正粗黑宋简体" panose="02000000000000000000" charset="-122"/>
                <a:sym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a:stretch>
            <a:fillRect/>
          </a:stretch>
        </p:blipFill>
        <p:spPr>
          <a:xfrm>
            <a:off x="3421380" y="-24130"/>
            <a:ext cx="4620260" cy="1096645"/>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3743960" y="201295"/>
            <a:ext cx="3975100" cy="645160"/>
          </a:xfrm>
          <a:prstGeom prst="rect">
            <a:avLst/>
          </a:prstGeom>
          <a:noFill/>
        </p:spPr>
        <p:txBody>
          <a:bodyPr wrap="square" rtlCol="0">
            <a:spAutoFit/>
          </a:bodyPr>
          <a:lstStyle/>
          <a:p>
            <a:pPr algn="dist"/>
            <a:r>
              <a:rPr lang="zh-CN" altLang="en-US" sz="3600">
                <a:latin typeface="华康行楷体 W5" panose="03000509000000000000" charset="-122"/>
                <a:ea typeface="华康行楷体 W5" panose="03000509000000000000" charset="-122"/>
              </a:rPr>
              <a:t>浙商会公益课展示</a:t>
            </a:r>
            <a:endParaRPr lang="zh-CN" altLang="en-US" sz="3600">
              <a:latin typeface="华康行楷体 W5" panose="03000509000000000000" charset="-122"/>
              <a:ea typeface="华康行楷体 W5" panose="03000509000000000000" charset="-122"/>
            </a:endParaRPr>
          </a:p>
        </p:txBody>
      </p:sp>
      <p:grpSp>
        <p:nvGrpSpPr>
          <p:cNvPr id="5" name="组合 4"/>
          <p:cNvGrpSpPr/>
          <p:nvPr/>
        </p:nvGrpSpPr>
        <p:grpSpPr>
          <a:xfrm>
            <a:off x="-630206" y="67"/>
            <a:ext cx="13424950" cy="7443646"/>
            <a:chOff x="-620046" y="-52638"/>
            <a:chExt cx="13424950" cy="7443646"/>
          </a:xfrm>
        </p:grpSpPr>
        <p:grpSp>
          <p:nvGrpSpPr>
            <p:cNvPr id="4" name="组合 3"/>
            <p:cNvGrpSpPr/>
            <p:nvPr/>
          </p:nvGrpSpPr>
          <p:grpSpPr>
            <a:xfrm>
              <a:off x="-620046" y="-52638"/>
              <a:ext cx="13424950" cy="7443646"/>
              <a:chOff x="-620046" y="-52638"/>
              <a:chExt cx="13424950" cy="7443646"/>
            </a:xfrm>
          </p:grpSpPr>
          <p:grpSp>
            <p:nvGrpSpPr>
              <p:cNvPr id="2" name="组合 1"/>
              <p:cNvGrpSpPr/>
              <p:nvPr/>
            </p:nvGrpSpPr>
            <p:grpSpPr>
              <a:xfrm>
                <a:off x="-620046" y="-52638"/>
                <a:ext cx="13424950" cy="7443646"/>
                <a:chOff x="-620046" y="-24063"/>
                <a:chExt cx="13424950" cy="7443646"/>
              </a:xfrm>
            </p:grpSpPr>
            <p:grpSp>
              <p:nvGrpSpPr>
                <p:cNvPr id="16" name="组合 15"/>
                <p:cNvGrpSpPr/>
                <p:nvPr/>
              </p:nvGrpSpPr>
              <p:grpSpPr>
                <a:xfrm>
                  <a:off x="268071" y="855488"/>
                  <a:ext cx="11666753" cy="6115134"/>
                  <a:chOff x="1443037" y="1325766"/>
                  <a:chExt cx="9462341" cy="6453939"/>
                </a:xfrm>
              </p:grpSpPr>
              <p:pic>
                <p:nvPicPr>
                  <p:cNvPr id="14" name="图片 13"/>
                  <p:cNvPicPr>
                    <a:picLocks noChangeAspect="1"/>
                  </p:cNvPicPr>
                  <p:nvPr/>
                </p:nvPicPr>
                <p:blipFill>
                  <a:blip r:embed="rId4" cstate="screen"/>
                  <a:srcRect/>
                  <a:stretch>
                    <a:fillRect/>
                  </a:stretch>
                </p:blipFill>
                <p:spPr>
                  <a:xfrm>
                    <a:off x="1514475" y="1325766"/>
                    <a:ext cx="9305925"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5" cstate="screen"/>
                  <a:srcRect/>
                  <a:stretch>
                    <a:fillRect/>
                  </a:stretch>
                </p:blipFill>
                <p:spPr>
                  <a:xfrm>
                    <a:off x="1443037" y="3047964"/>
                    <a:ext cx="9462341"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6" cstate="screen"/>
                <a:srcRect/>
                <a:stretch>
                  <a:fillRect/>
                </a:stretch>
              </p:blipFill>
              <p:spPr>
                <a:xfrm>
                  <a:off x="11752569" y="-24062"/>
                  <a:ext cx="1052335"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18" name="图片 17"/>
                <p:cNvPicPr>
                  <a:picLocks noChangeAspect="1"/>
                </p:cNvPicPr>
                <p:nvPr/>
              </p:nvPicPr>
              <p:blipFill>
                <a:blip r:embed="rId6" cstate="screen"/>
                <a:srcRect/>
                <a:stretch>
                  <a:fillRect/>
                </a:stretch>
              </p:blipFill>
              <p:spPr>
                <a:xfrm flipH="1">
                  <a:off x="-620046" y="-24063"/>
                  <a:ext cx="1052334"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sp>
            <p:nvSpPr>
              <p:cNvPr id="3" name="矩形 2"/>
              <p:cNvSpPr/>
              <p:nvPr/>
            </p:nvSpPr>
            <p:spPr>
              <a:xfrm>
                <a:off x="339322" y="1273428"/>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5229"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1740776"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1742104" y="1272777"/>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080135" y="1550035"/>
            <a:ext cx="3648710" cy="460375"/>
          </a:xfrm>
          <a:prstGeom prst="rect">
            <a:avLst/>
          </a:prstGeom>
          <a:noFill/>
        </p:spPr>
        <p:txBody>
          <a:bodyPr wrap="square" rtlCol="0">
            <a:spAutoFit/>
          </a:bodyPr>
          <a:lstStyle/>
          <a:p>
            <a:pPr algn="dist"/>
            <a:r>
              <a:rPr lang="zh-CN" altLang="en-US" sz="2400" dirty="0">
                <a:solidFill>
                  <a:srgbClr val="F2353C"/>
                </a:solidFill>
                <a:latin typeface="方正粗黑宋简体" panose="02000000000000000000" charset="-122"/>
                <a:ea typeface="方正粗黑宋简体" panose="02000000000000000000" charset="-122"/>
              </a:rPr>
              <a:t>抗击新冠公益课展示</a:t>
            </a:r>
            <a:endParaRPr lang="zh-CN" altLang="en-US" sz="2400" dirty="0">
              <a:solidFill>
                <a:srgbClr val="F2353C"/>
              </a:solidFill>
              <a:latin typeface="方正粗黑宋简体" panose="02000000000000000000" charset="-122"/>
              <a:ea typeface="方正粗黑宋简体" panose="02000000000000000000" charset="-122"/>
            </a:endParaRPr>
          </a:p>
        </p:txBody>
      </p:sp>
      <p:sp>
        <p:nvSpPr>
          <p:cNvPr id="26" name="矩形 25"/>
          <p:cNvSpPr/>
          <p:nvPr/>
        </p:nvSpPr>
        <p:spPr>
          <a:xfrm>
            <a:off x="463550" y="2099310"/>
            <a:ext cx="4997450" cy="1337945"/>
          </a:xfrm>
          <a:prstGeom prst="rect">
            <a:avLst/>
          </a:prstGeom>
        </p:spPr>
        <p:txBody>
          <a:bodyPr wrap="square">
            <a:spAutoFit/>
          </a:bodyPr>
          <a:lstStyle/>
          <a:p>
            <a:pPr>
              <a:lnSpc>
                <a:spcPct val="150000"/>
              </a:lnSpc>
            </a:pPr>
            <a:r>
              <a:rPr lang="en-US" altLang="zh-CN"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lang="zh-CN" altLang="en-US"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rPr>
              <a:t>日，</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在花漾汉语的提案下，浙商会举办了线上</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抗击新冠</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公益</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课。孩子与老师积极互动。呈现了非常棒的课堂效果。</a:t>
            </a:r>
            <a:endParaRPr lang="zh-CN" altLang="en-US"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8225790" y="1550035"/>
            <a:ext cx="2430145" cy="460375"/>
          </a:xfrm>
          <a:prstGeom prst="rect">
            <a:avLst/>
          </a:prstGeom>
          <a:noFill/>
        </p:spPr>
        <p:txBody>
          <a:bodyPr wrap="square" rtlCol="0">
            <a:spAutoFit/>
          </a:bodyPr>
          <a:lstStyle/>
          <a:p>
            <a:pPr algn="dist"/>
            <a:r>
              <a:rPr lang="zh-CN" altLang="en-US" sz="2400" dirty="0">
                <a:solidFill>
                  <a:srgbClr val="F2353C"/>
                </a:solidFill>
                <a:latin typeface="方正粗黑宋简体" panose="02000000000000000000" charset="-122"/>
                <a:ea typeface="方正粗黑宋简体" panose="02000000000000000000" charset="-122"/>
                <a:sym typeface="+mn-ea"/>
              </a:rPr>
              <a:t>家长反馈</a:t>
            </a:r>
            <a:endParaRPr lang="zh-CN" altLang="en-US" sz="2400" dirty="0">
              <a:solidFill>
                <a:srgbClr val="F2353C"/>
              </a:solidFill>
              <a:latin typeface="方正粗黑宋简体" panose="02000000000000000000" charset="-122"/>
              <a:ea typeface="方正粗黑宋简体" panose="02000000000000000000" charset="-122"/>
              <a:sym typeface="+mn-ea"/>
            </a:endParaRPr>
          </a:p>
        </p:txBody>
      </p:sp>
      <p:sp>
        <p:nvSpPr>
          <p:cNvPr id="32" name="矩形 31"/>
          <p:cNvSpPr/>
          <p:nvPr/>
        </p:nvSpPr>
        <p:spPr>
          <a:xfrm>
            <a:off x="6875780" y="2010410"/>
            <a:ext cx="5069840" cy="460375"/>
          </a:xfrm>
          <a:prstGeom prst="rect">
            <a:avLst/>
          </a:prstGeom>
        </p:spPr>
        <p:txBody>
          <a:bodyPr wrap="square">
            <a:spAutoFit/>
          </a:bodyPr>
          <a:p>
            <a:pPr>
              <a:lnSpc>
                <a:spcPct val="150000"/>
              </a:lnSpc>
            </a:pPr>
            <a:r>
              <a:rPr lang="zh-CN" altLang="en-US" sz="1600"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rPr>
              <a:t>家长对线上课有了全新的认识，对本次公益课非常满意。</a:t>
            </a:r>
            <a:endParaRPr lang="zh-CN" altLang="en-US" sz="1600" b="0" i="0" dirty="0">
              <a:solidFill>
                <a:srgbClr val="333333"/>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微信图片_20200703144210"/>
          <p:cNvPicPr>
            <a:picLocks noChangeAspect="1"/>
          </p:cNvPicPr>
          <p:nvPr/>
        </p:nvPicPr>
        <p:blipFill>
          <a:blip r:embed="rId7"/>
          <a:srcRect t="4522" b="3507"/>
          <a:stretch>
            <a:fillRect/>
          </a:stretch>
        </p:blipFill>
        <p:spPr>
          <a:xfrm>
            <a:off x="443865" y="3837940"/>
            <a:ext cx="2976880" cy="2215515"/>
          </a:xfrm>
          <a:prstGeom prst="rect">
            <a:avLst/>
          </a:prstGeom>
        </p:spPr>
      </p:pic>
      <p:pic>
        <p:nvPicPr>
          <p:cNvPr id="9" name="图片 8" descr="微信图片_20200703144204"/>
          <p:cNvPicPr>
            <a:picLocks noChangeAspect="1"/>
          </p:cNvPicPr>
          <p:nvPr/>
        </p:nvPicPr>
        <p:blipFill>
          <a:blip r:embed="rId8"/>
          <a:srcRect l="6262"/>
          <a:stretch>
            <a:fillRect/>
          </a:stretch>
        </p:blipFill>
        <p:spPr>
          <a:xfrm>
            <a:off x="3638550" y="3837940"/>
            <a:ext cx="3237230" cy="2216150"/>
          </a:xfrm>
          <a:prstGeom prst="rect">
            <a:avLst/>
          </a:prstGeom>
        </p:spPr>
      </p:pic>
      <p:pic>
        <p:nvPicPr>
          <p:cNvPr id="10" name="图片 9" descr="微信图片_20200703144156"/>
          <p:cNvPicPr>
            <a:picLocks noChangeAspect="1"/>
          </p:cNvPicPr>
          <p:nvPr/>
        </p:nvPicPr>
        <p:blipFill>
          <a:blip r:embed="rId9"/>
          <a:srcRect b="3624"/>
          <a:stretch>
            <a:fillRect/>
          </a:stretch>
        </p:blipFill>
        <p:spPr>
          <a:xfrm>
            <a:off x="7420610" y="2605405"/>
            <a:ext cx="1931670" cy="3850005"/>
          </a:xfrm>
          <a:prstGeom prst="rect">
            <a:avLst/>
          </a:prstGeom>
        </p:spPr>
      </p:pic>
      <p:pic>
        <p:nvPicPr>
          <p:cNvPr id="11" name="图片 10" descr="微信图片_20200703144141"/>
          <p:cNvPicPr>
            <a:picLocks noChangeAspect="1"/>
          </p:cNvPicPr>
          <p:nvPr/>
        </p:nvPicPr>
        <p:blipFill>
          <a:blip r:embed="rId10"/>
          <a:srcRect b="2896"/>
          <a:stretch>
            <a:fillRect/>
          </a:stretch>
        </p:blipFill>
        <p:spPr>
          <a:xfrm>
            <a:off x="9645015" y="2644775"/>
            <a:ext cx="1894840" cy="38106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7"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a:stretch>
            <a:fillRect/>
          </a:stretch>
        </p:blipFill>
        <p:spPr>
          <a:xfrm>
            <a:off x="4294139" y="-24061"/>
            <a:ext cx="3603722" cy="1096773"/>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4603706" y="185096"/>
            <a:ext cx="3017930" cy="645160"/>
          </a:xfrm>
          <a:prstGeom prst="rect">
            <a:avLst/>
          </a:prstGeom>
          <a:noFill/>
        </p:spPr>
        <p:txBody>
          <a:bodyPr wrap="square" rtlCol="0">
            <a:spAutoFit/>
          </a:bodyPr>
          <a:lstStyle/>
          <a:p>
            <a:pPr algn="dist"/>
            <a:r>
              <a:rPr lang="zh-CN" altLang="en-US" sz="3600" b="1">
                <a:solidFill>
                  <a:schemeClr val="tx1">
                    <a:lumMod val="85000"/>
                    <a:lumOff val="15000"/>
                  </a:schemeClr>
                </a:solidFill>
                <a:latin typeface="华康行楷体 W5" panose="03000509000000000000" charset="-122"/>
                <a:ea typeface="华康行楷体 W5" panose="03000509000000000000" charset="-122"/>
                <a:sym typeface="+mn-ea"/>
              </a:rPr>
              <a:t>详细方案</a:t>
            </a:r>
            <a:endParaRPr lang="zh-CN" altLang="en-US" sz="3600" b="1">
              <a:solidFill>
                <a:schemeClr val="tx1">
                  <a:lumMod val="85000"/>
                  <a:lumOff val="15000"/>
                </a:schemeClr>
              </a:solidFill>
              <a:latin typeface="华康行楷体 W5" panose="03000509000000000000" charset="-122"/>
              <a:ea typeface="华康行楷体 W5" panose="03000509000000000000" charset="-122"/>
              <a:sym typeface="+mn-ea"/>
            </a:endParaRPr>
          </a:p>
        </p:txBody>
      </p:sp>
      <p:grpSp>
        <p:nvGrpSpPr>
          <p:cNvPr id="5" name="组合 4"/>
          <p:cNvGrpSpPr/>
          <p:nvPr/>
        </p:nvGrpSpPr>
        <p:grpSpPr>
          <a:xfrm>
            <a:off x="-620046" y="-52638"/>
            <a:ext cx="13424950" cy="7443646"/>
            <a:chOff x="-620046" y="-52638"/>
            <a:chExt cx="13424950" cy="7443646"/>
          </a:xfrm>
        </p:grpSpPr>
        <p:grpSp>
          <p:nvGrpSpPr>
            <p:cNvPr id="4" name="组合 3"/>
            <p:cNvGrpSpPr/>
            <p:nvPr/>
          </p:nvGrpSpPr>
          <p:grpSpPr>
            <a:xfrm>
              <a:off x="-620046" y="-52638"/>
              <a:ext cx="13424950" cy="7443646"/>
              <a:chOff x="-620046" y="-52638"/>
              <a:chExt cx="13424950" cy="7443646"/>
            </a:xfrm>
          </p:grpSpPr>
          <p:grpSp>
            <p:nvGrpSpPr>
              <p:cNvPr id="2" name="组合 1"/>
              <p:cNvGrpSpPr/>
              <p:nvPr/>
            </p:nvGrpSpPr>
            <p:grpSpPr>
              <a:xfrm>
                <a:off x="-620046" y="-52638"/>
                <a:ext cx="13424950" cy="7443646"/>
                <a:chOff x="-620046" y="-24063"/>
                <a:chExt cx="13424950" cy="7443646"/>
              </a:xfrm>
            </p:grpSpPr>
            <p:grpSp>
              <p:nvGrpSpPr>
                <p:cNvPr id="16" name="组合 15"/>
                <p:cNvGrpSpPr/>
                <p:nvPr/>
              </p:nvGrpSpPr>
              <p:grpSpPr>
                <a:xfrm>
                  <a:off x="268071" y="855488"/>
                  <a:ext cx="11666753" cy="6115134"/>
                  <a:chOff x="1443037" y="1325766"/>
                  <a:chExt cx="9462341" cy="6453939"/>
                </a:xfrm>
              </p:grpSpPr>
              <p:pic>
                <p:nvPicPr>
                  <p:cNvPr id="14" name="图片 13"/>
                  <p:cNvPicPr>
                    <a:picLocks noChangeAspect="1"/>
                  </p:cNvPicPr>
                  <p:nvPr/>
                </p:nvPicPr>
                <p:blipFill>
                  <a:blip r:embed="rId4" cstate="screen"/>
                  <a:srcRect/>
                  <a:stretch>
                    <a:fillRect/>
                  </a:stretch>
                </p:blipFill>
                <p:spPr>
                  <a:xfrm>
                    <a:off x="1514475" y="1325766"/>
                    <a:ext cx="9305925"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5" cstate="screen"/>
                  <a:srcRect/>
                  <a:stretch>
                    <a:fillRect/>
                  </a:stretch>
                </p:blipFill>
                <p:spPr>
                  <a:xfrm>
                    <a:off x="1443037" y="3047964"/>
                    <a:ext cx="9462341"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6" cstate="screen"/>
                <a:srcRect/>
                <a:stretch>
                  <a:fillRect/>
                </a:stretch>
              </p:blipFill>
              <p:spPr>
                <a:xfrm>
                  <a:off x="11752569" y="-24062"/>
                  <a:ext cx="1052335"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18" name="图片 17"/>
                <p:cNvPicPr>
                  <a:picLocks noChangeAspect="1"/>
                </p:cNvPicPr>
                <p:nvPr/>
              </p:nvPicPr>
              <p:blipFill>
                <a:blip r:embed="rId6" cstate="screen"/>
                <a:srcRect/>
                <a:stretch>
                  <a:fillRect/>
                </a:stretch>
              </p:blipFill>
              <p:spPr>
                <a:xfrm flipH="1">
                  <a:off x="-620046" y="-24063"/>
                  <a:ext cx="1052334"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sp>
            <p:nvSpPr>
              <p:cNvPr id="3" name="矩形 2"/>
              <p:cNvSpPr/>
              <p:nvPr/>
            </p:nvSpPr>
            <p:spPr>
              <a:xfrm>
                <a:off x="339322" y="1273428"/>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5229"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1740776"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1742104" y="1272777"/>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7" cstate="screen"/>
          <a:stretch>
            <a:fillRect/>
          </a:stretch>
        </p:blipFill>
        <p:spPr>
          <a:xfrm>
            <a:off x="967074" y="2217418"/>
            <a:ext cx="3557715" cy="3557715"/>
          </a:xfrm>
          <a:prstGeom prst="rect">
            <a:avLst/>
          </a:prstGeom>
        </p:spPr>
      </p:pic>
      <p:sp>
        <p:nvSpPr>
          <p:cNvPr id="26" name="矩形 25"/>
          <p:cNvSpPr/>
          <p:nvPr/>
        </p:nvSpPr>
        <p:spPr>
          <a:xfrm>
            <a:off x="4793615" y="2305685"/>
            <a:ext cx="6871335" cy="3784600"/>
          </a:xfrm>
          <a:prstGeom prst="rect">
            <a:avLst/>
          </a:prstGeom>
        </p:spPr>
        <p:txBody>
          <a:bodyPr wrap="square">
            <a:spAutoFit/>
          </a:bodyPr>
          <a:lstStyle/>
          <a:p>
            <a:pPr marL="285750" indent="-285750">
              <a:lnSpc>
                <a:spcPct val="150000"/>
              </a:lnSpc>
              <a:buFont typeface="Wingdings" panose="05000000000000000000" charset="0"/>
              <a:buChar char="Ø"/>
            </a:pPr>
            <a:r>
              <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rPr>
              <a:t>以中国传统节日为主线，以特色会话内容为辅助，每月举办一次线上线上公开课。</a:t>
            </a:r>
            <a:endPar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endParaRPr>
          </a:p>
          <a:p>
            <a:pPr indent="0">
              <a:lnSpc>
                <a:spcPct val="150000"/>
              </a:lnSpc>
              <a:buFont typeface="Wingdings" panose="05000000000000000000" charset="0"/>
              <a:buNone/>
            </a:pPr>
            <a:endPar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endParaRPr>
          </a:p>
          <a:p>
            <a:pPr marL="285750" indent="-285750">
              <a:lnSpc>
                <a:spcPct val="150000"/>
              </a:lnSpc>
              <a:buFont typeface="Wingdings" panose="05000000000000000000" charset="0"/>
              <a:buChar char="Ø"/>
            </a:pPr>
            <a:r>
              <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rPr>
              <a:t>每次活动设定一个有趣的主题，不仅可以帮助孩子拓宽眼界、增长知识，还可以为孩子们创造语言输出的机会。</a:t>
            </a:r>
            <a:endPar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endParaRPr>
          </a:p>
          <a:p>
            <a:pPr indent="0">
              <a:lnSpc>
                <a:spcPct val="150000"/>
              </a:lnSpc>
              <a:buFont typeface="Wingdings" panose="05000000000000000000" charset="0"/>
              <a:buNone/>
            </a:pPr>
            <a:endPar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endParaRPr>
          </a:p>
          <a:p>
            <a:pPr marL="285750" indent="-285750">
              <a:lnSpc>
                <a:spcPct val="150000"/>
              </a:lnSpc>
              <a:buFont typeface="Wingdings" panose="05000000000000000000" charset="0"/>
              <a:buChar char="Ø"/>
            </a:pPr>
            <a:r>
              <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rPr>
              <a:t>让孩子在快乐游戏中轻轻松松学习中文、了解中国文化。最最重要的是，孩子们在家就可以和其他小朋友交流互动。</a:t>
            </a:r>
            <a:endParaRPr lang="zh-CN" altLang="en-US" sz="2000" i="0" dirty="0">
              <a:solidFill>
                <a:srgbClr val="333333"/>
              </a:solidFill>
              <a:effectLst/>
              <a:latin typeface="华康正颜楷体W7P" panose="03000700000000000000" charset="-122"/>
              <a:ea typeface="华康正颜楷体W7P" panose="03000700000000000000" charset="-122"/>
              <a:cs typeface="钟齐王庆华毛笔简体" panose="02000600000000000000" pitchFamily="2" charset="-122"/>
            </a:endParaRPr>
          </a:p>
        </p:txBody>
      </p:sp>
      <p:sp>
        <p:nvSpPr>
          <p:cNvPr id="6" name="文本框 5"/>
          <p:cNvSpPr txBox="1"/>
          <p:nvPr/>
        </p:nvSpPr>
        <p:spPr>
          <a:xfrm>
            <a:off x="4881245" y="1757045"/>
            <a:ext cx="795020" cy="460375"/>
          </a:xfrm>
          <a:prstGeom prst="rect">
            <a:avLst/>
          </a:prstGeom>
          <a:noFill/>
        </p:spPr>
        <p:txBody>
          <a:bodyPr wrap="none" rtlCol="0">
            <a:spAutoFit/>
          </a:bodyPr>
          <a:p>
            <a:r>
              <a:rPr lang="zh-CN" altLang="en-US" sz="2400" b="1">
                <a:solidFill>
                  <a:srgbClr val="FF0000"/>
                </a:solidFill>
                <a:latin typeface="方正粗黑宋简体" panose="02000000000000000000" charset="-122"/>
                <a:ea typeface="方正粗黑宋简体" panose="02000000000000000000" charset="-122"/>
              </a:rPr>
              <a:t>简介</a:t>
            </a:r>
            <a:endParaRPr lang="zh-CN" altLang="en-US" sz="2400" b="1">
              <a:solidFill>
                <a:srgbClr val="FF0000"/>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a:stretch>
            <a:fillRect/>
          </a:stretch>
        </p:blipFill>
        <p:spPr>
          <a:xfrm>
            <a:off x="3870325" y="0"/>
            <a:ext cx="4253865" cy="1096645"/>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4206875" y="225425"/>
            <a:ext cx="3640455" cy="645160"/>
          </a:xfrm>
          <a:prstGeom prst="rect">
            <a:avLst/>
          </a:prstGeom>
          <a:noFill/>
        </p:spPr>
        <p:txBody>
          <a:bodyPr wrap="square" rtlCol="0">
            <a:spAutoFit/>
          </a:bodyPr>
          <a:lstStyle/>
          <a:p>
            <a:pPr algn="dist"/>
            <a:r>
              <a:rPr lang="zh-CN" altLang="en-US" sz="3600">
                <a:latin typeface="华康行楷体 W5" panose="03000509000000000000" charset="-122"/>
                <a:ea typeface="华康行楷体 W5" panose="03000509000000000000" charset="-122"/>
              </a:rPr>
              <a:t>每月活动主题</a:t>
            </a:r>
            <a:endParaRPr lang="zh-CN" altLang="en-US" sz="3600">
              <a:latin typeface="华康行楷体 W5" panose="03000509000000000000" charset="-122"/>
              <a:ea typeface="华康行楷体 W5" panose="03000509000000000000" charset="-122"/>
            </a:endParaRPr>
          </a:p>
        </p:txBody>
      </p:sp>
      <p:grpSp>
        <p:nvGrpSpPr>
          <p:cNvPr id="5" name="组合 4"/>
          <p:cNvGrpSpPr/>
          <p:nvPr/>
        </p:nvGrpSpPr>
        <p:grpSpPr>
          <a:xfrm>
            <a:off x="-602901" y="-99628"/>
            <a:ext cx="13424950" cy="7443646"/>
            <a:chOff x="-620046" y="-52638"/>
            <a:chExt cx="13424950" cy="7443646"/>
          </a:xfrm>
        </p:grpSpPr>
        <p:grpSp>
          <p:nvGrpSpPr>
            <p:cNvPr id="4" name="组合 3"/>
            <p:cNvGrpSpPr/>
            <p:nvPr/>
          </p:nvGrpSpPr>
          <p:grpSpPr>
            <a:xfrm>
              <a:off x="-620046" y="-52638"/>
              <a:ext cx="13424950" cy="7443646"/>
              <a:chOff x="-620046" y="-52638"/>
              <a:chExt cx="13424950" cy="7443646"/>
            </a:xfrm>
          </p:grpSpPr>
          <p:grpSp>
            <p:nvGrpSpPr>
              <p:cNvPr id="2" name="组合 1"/>
              <p:cNvGrpSpPr/>
              <p:nvPr/>
            </p:nvGrpSpPr>
            <p:grpSpPr>
              <a:xfrm>
                <a:off x="-620046" y="-52638"/>
                <a:ext cx="13424950" cy="7443646"/>
                <a:chOff x="-620046" y="-24063"/>
                <a:chExt cx="13424950" cy="7443646"/>
              </a:xfrm>
            </p:grpSpPr>
            <p:grpSp>
              <p:nvGrpSpPr>
                <p:cNvPr id="16" name="组合 15"/>
                <p:cNvGrpSpPr/>
                <p:nvPr/>
              </p:nvGrpSpPr>
              <p:grpSpPr>
                <a:xfrm>
                  <a:off x="268071" y="855488"/>
                  <a:ext cx="11666753" cy="6115134"/>
                  <a:chOff x="1443037" y="1325766"/>
                  <a:chExt cx="9462341" cy="6453939"/>
                </a:xfrm>
              </p:grpSpPr>
              <p:pic>
                <p:nvPicPr>
                  <p:cNvPr id="14" name="图片 13"/>
                  <p:cNvPicPr>
                    <a:picLocks noChangeAspect="1"/>
                  </p:cNvPicPr>
                  <p:nvPr/>
                </p:nvPicPr>
                <p:blipFill>
                  <a:blip r:embed="rId4" cstate="screen"/>
                  <a:srcRect/>
                  <a:stretch>
                    <a:fillRect/>
                  </a:stretch>
                </p:blipFill>
                <p:spPr>
                  <a:xfrm>
                    <a:off x="1514475" y="1325766"/>
                    <a:ext cx="9305925"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5" cstate="screen"/>
                  <a:srcRect/>
                  <a:stretch>
                    <a:fillRect/>
                  </a:stretch>
                </p:blipFill>
                <p:spPr>
                  <a:xfrm>
                    <a:off x="1443037" y="3047964"/>
                    <a:ext cx="9462341"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6" cstate="screen"/>
                <a:srcRect/>
                <a:stretch>
                  <a:fillRect/>
                </a:stretch>
              </p:blipFill>
              <p:spPr>
                <a:xfrm>
                  <a:off x="11752569" y="-24062"/>
                  <a:ext cx="1052335"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18" name="图片 17"/>
                <p:cNvPicPr>
                  <a:picLocks noChangeAspect="1"/>
                </p:cNvPicPr>
                <p:nvPr/>
              </p:nvPicPr>
              <p:blipFill>
                <a:blip r:embed="rId6" cstate="screen"/>
                <a:srcRect/>
                <a:stretch>
                  <a:fillRect/>
                </a:stretch>
              </p:blipFill>
              <p:spPr>
                <a:xfrm flipH="1">
                  <a:off x="-620046" y="-24063"/>
                  <a:ext cx="1052334"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sp>
            <p:nvSpPr>
              <p:cNvPr id="3" name="矩形 2"/>
              <p:cNvSpPr/>
              <p:nvPr/>
            </p:nvSpPr>
            <p:spPr>
              <a:xfrm>
                <a:off x="339322" y="1273428"/>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5229"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1740776"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1742104" y="1272777"/>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3938272" y="1399303"/>
            <a:ext cx="4315460" cy="1001395"/>
            <a:chOff x="3869692" y="1027828"/>
            <a:chExt cx="4315460" cy="1001395"/>
          </a:xfrm>
        </p:grpSpPr>
        <p:pic>
          <p:nvPicPr>
            <p:cNvPr id="30" name="图片 29"/>
            <p:cNvPicPr>
              <a:picLocks noChangeAspect="1"/>
            </p:cNvPicPr>
            <p:nvPr/>
          </p:nvPicPr>
          <p:blipFill>
            <a:blip r:embed="rId7" cstate="screen"/>
            <a:stretch>
              <a:fillRect/>
            </a:stretch>
          </p:blipFill>
          <p:spPr>
            <a:xfrm>
              <a:off x="3869692" y="1027828"/>
              <a:ext cx="4315460" cy="1001395"/>
            </a:xfrm>
            <a:prstGeom prst="rect">
              <a:avLst/>
            </a:prstGeom>
          </p:spPr>
        </p:pic>
        <p:sp>
          <p:nvSpPr>
            <p:cNvPr id="32" name="文本框 31"/>
            <p:cNvSpPr txBox="1"/>
            <p:nvPr/>
          </p:nvSpPr>
          <p:spPr>
            <a:xfrm>
              <a:off x="3869692" y="1156098"/>
              <a:ext cx="3675380" cy="645160"/>
            </a:xfrm>
            <a:prstGeom prst="rect">
              <a:avLst/>
            </a:prstGeom>
            <a:noFill/>
          </p:spPr>
          <p:txBody>
            <a:bodyPr wrap="square" rtlCol="0">
              <a:spAutoFit/>
            </a:bodyPr>
            <a:lstStyle/>
            <a:p>
              <a:pPr algn="dist"/>
              <a:r>
                <a:rPr lang="zh-CN" altLang="en-US" sz="3600" dirty="0">
                  <a:solidFill>
                    <a:schemeClr val="bg1"/>
                  </a:solidFill>
                  <a:latin typeface="华康正颜楷体W7P" panose="03000700000000000000" charset="-122"/>
                  <a:ea typeface="华康正颜楷体W7P" panose="03000700000000000000" charset="-122"/>
                </a:rPr>
                <a:t>中华文化大讲堂</a:t>
              </a:r>
              <a:endParaRPr lang="zh-CN" altLang="en-US" sz="3600" dirty="0">
                <a:solidFill>
                  <a:schemeClr val="bg1"/>
                </a:solidFill>
                <a:latin typeface="华康正颜楷体W7P" panose="03000700000000000000" charset="-122"/>
                <a:ea typeface="华康正颜楷体W7P" panose="03000700000000000000" charset="-122"/>
              </a:endParaRPr>
            </a:p>
          </p:txBody>
        </p:sp>
      </p:grpSp>
      <p:graphicFrame>
        <p:nvGraphicFramePr>
          <p:cNvPr id="8" name="表格 7"/>
          <p:cNvGraphicFramePr/>
          <p:nvPr>
            <p:custDataLst>
              <p:tags r:id="rId8"/>
            </p:custDataLst>
          </p:nvPr>
        </p:nvGraphicFramePr>
        <p:xfrm>
          <a:off x="6318250" y="2480729"/>
          <a:ext cx="4663440" cy="3787140"/>
        </p:xfrm>
        <a:graphic>
          <a:graphicData uri="http://schemas.openxmlformats.org/drawingml/2006/table">
            <a:tbl>
              <a:tblPr firstRow="1" bandRow="1">
                <a:tableStyleId>{5C22544A-7EE6-4342-B048-85BDC9FD1C3A}</a:tableStyleId>
              </a:tblPr>
              <a:tblGrid>
                <a:gridCol w="2827020"/>
                <a:gridCol w="1836420"/>
              </a:tblGrid>
              <a:tr h="572770">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日期</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主题</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r>
              <a:tr h="534670">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2021</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1月30</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日（周六）</a:t>
                      </a:r>
                      <a:endPar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春节</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2021</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2月27</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元宵节</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2021</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3月13</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植树节</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2021</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4月3</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清明节</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670">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2021</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5月8</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母亲节</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2021</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6月12</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日（周六）</a:t>
                      </a:r>
                      <a:endPar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端午节</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
        <p:nvSpPr>
          <p:cNvPr id="9" name="椭圆 8"/>
          <p:cNvSpPr/>
          <p:nvPr/>
        </p:nvSpPr>
        <p:spPr>
          <a:xfrm>
            <a:off x="87630" y="4901565"/>
            <a:ext cx="1670050" cy="1478915"/>
          </a:xfrm>
          <a:prstGeom prst="ellipse">
            <a:avLst/>
          </a:prstGeom>
          <a:blipFill rotWithShape="1">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10" name="椭圆 9"/>
          <p:cNvSpPr/>
          <p:nvPr/>
        </p:nvSpPr>
        <p:spPr>
          <a:xfrm>
            <a:off x="10796905" y="4901565"/>
            <a:ext cx="1275715" cy="1479550"/>
          </a:xfrm>
          <a:prstGeom prst="ellipse">
            <a:avLst/>
          </a:prstGeom>
          <a:blipFill rotWithShape="1">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aphicFrame>
        <p:nvGraphicFramePr>
          <p:cNvPr id="11" name="表格 10"/>
          <p:cNvGraphicFramePr/>
          <p:nvPr>
            <p:custDataLst>
              <p:tags r:id="rId11"/>
            </p:custDataLst>
          </p:nvPr>
        </p:nvGraphicFramePr>
        <p:xfrm>
          <a:off x="1487805" y="2480729"/>
          <a:ext cx="4830445" cy="3787140"/>
        </p:xfrm>
        <a:graphic>
          <a:graphicData uri="http://schemas.openxmlformats.org/drawingml/2006/table">
            <a:tbl>
              <a:tblPr firstRow="1" bandRow="1">
                <a:tableStyleId>{5C22544A-7EE6-4342-B048-85BDC9FD1C3A}</a:tableStyleId>
              </a:tblPr>
              <a:tblGrid>
                <a:gridCol w="2980055"/>
                <a:gridCol w="1850390"/>
              </a:tblGrid>
              <a:tr h="572770">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日期</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主题</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r>
              <a:tr h="534670">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2020</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7月25</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a:t>
                      </a:r>
                      <a:r>
                        <a:rPr lang="zh-CN" altLang="en-US" sz="1600" spc="120">
                          <a:solidFill>
                            <a:srgbClr val="404040"/>
                          </a:solidFill>
                          <a:latin typeface="华康正颜楷体W7P" panose="03000700000000000000" charset="-122"/>
                          <a:ea typeface="华康正颜楷体W7P" panose="03000700000000000000" charset="-122"/>
                          <a:cs typeface="华康正颜楷体W7P" panose="03000700000000000000" charset="-122"/>
                          <a:sym typeface="+mn-ea"/>
                        </a:rPr>
                        <a:t>（周六）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趣味农场</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2020</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8月29</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a:t>
                      </a:r>
                      <a:r>
                        <a:rPr lang="zh-CN" altLang="en-US" sz="1600" spc="120">
                          <a:solidFill>
                            <a:srgbClr val="404040"/>
                          </a:solidFill>
                          <a:latin typeface="华康正颜楷体W7P" panose="03000700000000000000" charset="-122"/>
                          <a:ea typeface="华康正颜楷体W7P" panose="03000700000000000000" charset="-122"/>
                          <a:cs typeface="华康正颜楷体W7P" panose="03000700000000000000" charset="-122"/>
                          <a:sym typeface="+mn-ea"/>
                        </a:rPr>
                        <a:t>（周六）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动物总动员</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2020</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9月26</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a:t>
                      </a:r>
                      <a:r>
                        <a:rPr lang="zh-CN" altLang="en-US" sz="1600" spc="120">
                          <a:solidFill>
                            <a:srgbClr val="404040"/>
                          </a:solidFill>
                          <a:latin typeface="华康正颜楷体W7P" panose="03000700000000000000" charset="-122"/>
                          <a:ea typeface="华康正颜楷体W7P" panose="03000700000000000000" charset="-122"/>
                          <a:cs typeface="华康正颜楷体W7P" panose="03000700000000000000" charset="-122"/>
                          <a:sym typeface="+mn-ea"/>
                        </a:rPr>
                        <a:t>（周六）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中秋节</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2020</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10月31</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a:t>
                      </a:r>
                      <a:r>
                        <a:rPr lang="zh-CN" altLang="en-US" sz="1600" spc="120">
                          <a:solidFill>
                            <a:srgbClr val="404040"/>
                          </a:solidFill>
                          <a:latin typeface="华康正颜楷体W7P" panose="03000700000000000000" charset="-122"/>
                          <a:ea typeface="华康正颜楷体W7P" panose="03000700000000000000" charset="-122"/>
                          <a:cs typeface="华康正颜楷体W7P" panose="03000700000000000000" charset="-122"/>
                          <a:sym typeface="+mn-ea"/>
                        </a:rPr>
                        <a:t>（周六）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sym typeface="+mn-ea"/>
                        </a:rPr>
                        <a:t>四季的颜色</a:t>
                      </a:r>
                      <a:endParaRPr lang="zh-CN" altLang="en-US" sz="1600" b="0" spc="120">
                        <a:solidFill>
                          <a:srgbClr val="404040"/>
                        </a:solidFill>
                        <a:latin typeface="华康正颜楷体W7P" panose="03000700000000000000" charset="-122"/>
                        <a:ea typeface="华康正颜楷体W7P" panose="03000700000000000000" charset="-122"/>
                        <a:sym typeface="+mn-ea"/>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670">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2020</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11月28</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a:t>
                      </a:r>
                      <a:r>
                        <a:rPr lang="zh-CN" altLang="en-US" sz="1600" spc="120">
                          <a:solidFill>
                            <a:srgbClr val="404040"/>
                          </a:solidFill>
                          <a:latin typeface="华康正颜楷体W7P" panose="03000700000000000000" charset="-122"/>
                          <a:ea typeface="华康正颜楷体W7P" panose="03000700000000000000" charset="-122"/>
                          <a:cs typeface="华康正颜楷体W7P" panose="03000700000000000000" charset="-122"/>
                          <a:sym typeface="+mn-ea"/>
                        </a:rPr>
                        <a:t>（周六）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脑中小小人</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2020</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年</a:t>
                      </a:r>
                      <a:r>
                        <a:rPr lang="en-US" altLang="zh-CN"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12月26</a:t>
                      </a:r>
                      <a:r>
                        <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rPr>
                        <a:t>日</a:t>
                      </a:r>
                      <a:r>
                        <a:rPr lang="zh-CN" altLang="en-US" sz="1600" spc="120">
                          <a:solidFill>
                            <a:srgbClr val="404040"/>
                          </a:solidFill>
                          <a:latin typeface="华康正颜楷体W7P" panose="03000700000000000000" charset="-122"/>
                          <a:ea typeface="华康正颜楷体W7P" panose="03000700000000000000" charset="-122"/>
                          <a:cs typeface="华康正颜楷体W7P" panose="03000700000000000000" charset="-122"/>
                          <a:sym typeface="+mn-ea"/>
                        </a:rPr>
                        <a:t>（周六）</a:t>
                      </a:r>
                      <a:endParaRPr lang="zh-CN" altLang="en-US" sz="1600" b="0" spc="120">
                        <a:solidFill>
                          <a:srgbClr val="404040"/>
                        </a:solidFill>
                        <a:latin typeface="华康正颜楷体W7P" panose="03000700000000000000" charset="-122"/>
                        <a:ea typeface="华康正颜楷体W7P" panose="03000700000000000000" charset="-122"/>
                        <a:cs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indent="0" algn="ctr">
                        <a:lnSpc>
                          <a:spcPct val="120000"/>
                        </a:lnSpc>
                        <a:spcBef>
                          <a:spcPts val="0"/>
                        </a:spcBef>
                        <a:spcAft>
                          <a:spcPts val="0"/>
                        </a:spcAft>
                        <a:buNone/>
                      </a:pPr>
                      <a:r>
                        <a:rPr lang="zh-CN" altLang="en-US" sz="1600" b="0" spc="120">
                          <a:solidFill>
                            <a:srgbClr val="404040"/>
                          </a:solidFill>
                          <a:latin typeface="华康正颜楷体W7P" panose="03000700000000000000" charset="-122"/>
                          <a:ea typeface="华康正颜楷体W7P" panose="03000700000000000000" charset="-122"/>
                        </a:rPr>
                        <a:t>我是大富翁</a:t>
                      </a:r>
                      <a:endParaRPr lang="zh-CN" altLang="en-US" sz="1600" b="0" spc="120">
                        <a:solidFill>
                          <a:srgbClr val="40404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a:stretch>
            <a:fillRect/>
          </a:stretch>
        </p:blipFill>
        <p:spPr>
          <a:xfrm>
            <a:off x="4294139" y="-24061"/>
            <a:ext cx="3603722" cy="1096773"/>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4603706" y="185096"/>
            <a:ext cx="3017930" cy="645160"/>
          </a:xfrm>
          <a:prstGeom prst="rect">
            <a:avLst/>
          </a:prstGeom>
          <a:noFill/>
        </p:spPr>
        <p:txBody>
          <a:bodyPr wrap="square" rtlCol="0">
            <a:spAutoFit/>
          </a:bodyPr>
          <a:lstStyle/>
          <a:p>
            <a:pPr algn="dist"/>
            <a:r>
              <a:rPr lang="zh-CN" altLang="en-US" sz="3600" b="1">
                <a:solidFill>
                  <a:schemeClr val="tx1">
                    <a:lumMod val="85000"/>
                    <a:lumOff val="15000"/>
                  </a:schemeClr>
                </a:solidFill>
                <a:latin typeface="华康行楷体 W5" panose="03000509000000000000" charset="-122"/>
                <a:ea typeface="华康行楷体 W5" panose="03000509000000000000" charset="-122"/>
                <a:sym typeface="+mn-ea"/>
              </a:rPr>
              <a:t>课程内容</a:t>
            </a:r>
            <a:endParaRPr lang="zh-CN" altLang="en-US" sz="3600" b="1">
              <a:solidFill>
                <a:schemeClr val="tx1">
                  <a:lumMod val="85000"/>
                  <a:lumOff val="15000"/>
                </a:schemeClr>
              </a:solidFill>
              <a:latin typeface="华康行楷体 W5" panose="03000509000000000000" charset="-122"/>
              <a:ea typeface="华康行楷体 W5" panose="03000509000000000000" charset="-122"/>
              <a:sym typeface="+mn-ea"/>
            </a:endParaRPr>
          </a:p>
        </p:txBody>
      </p:sp>
      <p:grpSp>
        <p:nvGrpSpPr>
          <p:cNvPr id="5" name="组合 4"/>
          <p:cNvGrpSpPr/>
          <p:nvPr/>
        </p:nvGrpSpPr>
        <p:grpSpPr>
          <a:xfrm>
            <a:off x="-608616" y="2607"/>
            <a:ext cx="13424950" cy="7443646"/>
            <a:chOff x="-620046" y="-52638"/>
            <a:chExt cx="13424950" cy="7443646"/>
          </a:xfrm>
        </p:grpSpPr>
        <p:grpSp>
          <p:nvGrpSpPr>
            <p:cNvPr id="4" name="组合 3"/>
            <p:cNvGrpSpPr/>
            <p:nvPr/>
          </p:nvGrpSpPr>
          <p:grpSpPr>
            <a:xfrm>
              <a:off x="-620046" y="-52638"/>
              <a:ext cx="13424950" cy="7443646"/>
              <a:chOff x="-620046" y="-52638"/>
              <a:chExt cx="13424950" cy="7443646"/>
            </a:xfrm>
          </p:grpSpPr>
          <p:grpSp>
            <p:nvGrpSpPr>
              <p:cNvPr id="2" name="组合 1"/>
              <p:cNvGrpSpPr/>
              <p:nvPr/>
            </p:nvGrpSpPr>
            <p:grpSpPr>
              <a:xfrm>
                <a:off x="-620046" y="-52638"/>
                <a:ext cx="13424950" cy="7443646"/>
                <a:chOff x="-620046" y="-24063"/>
                <a:chExt cx="13424950" cy="7443646"/>
              </a:xfrm>
            </p:grpSpPr>
            <p:grpSp>
              <p:nvGrpSpPr>
                <p:cNvPr id="16" name="组合 15"/>
                <p:cNvGrpSpPr/>
                <p:nvPr/>
              </p:nvGrpSpPr>
              <p:grpSpPr>
                <a:xfrm>
                  <a:off x="268071" y="855488"/>
                  <a:ext cx="11666753" cy="6115134"/>
                  <a:chOff x="1443037" y="1325766"/>
                  <a:chExt cx="9462341" cy="6453939"/>
                </a:xfrm>
              </p:grpSpPr>
              <p:pic>
                <p:nvPicPr>
                  <p:cNvPr id="14" name="图片 13"/>
                  <p:cNvPicPr>
                    <a:picLocks noChangeAspect="1"/>
                  </p:cNvPicPr>
                  <p:nvPr/>
                </p:nvPicPr>
                <p:blipFill>
                  <a:blip r:embed="rId4" cstate="screen"/>
                  <a:srcRect/>
                  <a:stretch>
                    <a:fillRect/>
                  </a:stretch>
                </p:blipFill>
                <p:spPr>
                  <a:xfrm>
                    <a:off x="1514475" y="1325766"/>
                    <a:ext cx="9305925"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5" cstate="screen"/>
                  <a:srcRect/>
                  <a:stretch>
                    <a:fillRect/>
                  </a:stretch>
                </p:blipFill>
                <p:spPr>
                  <a:xfrm>
                    <a:off x="1443037" y="3047964"/>
                    <a:ext cx="9462341"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6" cstate="screen"/>
                <a:srcRect/>
                <a:stretch>
                  <a:fillRect/>
                </a:stretch>
              </p:blipFill>
              <p:spPr>
                <a:xfrm>
                  <a:off x="11752569" y="-24062"/>
                  <a:ext cx="1052335"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18" name="图片 17"/>
                <p:cNvPicPr>
                  <a:picLocks noChangeAspect="1"/>
                </p:cNvPicPr>
                <p:nvPr/>
              </p:nvPicPr>
              <p:blipFill>
                <a:blip r:embed="rId6" cstate="screen"/>
                <a:srcRect/>
                <a:stretch>
                  <a:fillRect/>
                </a:stretch>
              </p:blipFill>
              <p:spPr>
                <a:xfrm flipH="1">
                  <a:off x="-620046" y="-24063"/>
                  <a:ext cx="1052334"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sp>
            <p:nvSpPr>
              <p:cNvPr id="3" name="矩形 2"/>
              <p:cNvSpPr/>
              <p:nvPr/>
            </p:nvSpPr>
            <p:spPr>
              <a:xfrm>
                <a:off x="339322" y="1273428"/>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5229"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1740776"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1742104" y="1272777"/>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4600" y="-307906"/>
            <a:ext cx="12224236" cy="7172429"/>
            <a:chOff x="11595" y="-268536"/>
            <a:chExt cx="12224236" cy="7172429"/>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46642">
              <a:off x="11595" y="-268536"/>
              <a:ext cx="2247255" cy="1877836"/>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03940">
              <a:off x="10301839" y="5582976"/>
              <a:ext cx="1933992" cy="1320917"/>
            </a:xfrm>
            <a:prstGeom prst="rect">
              <a:avLst/>
            </a:prstGeom>
          </p:spPr>
        </p:pic>
      </p:grpSp>
      <p:grpSp>
        <p:nvGrpSpPr>
          <p:cNvPr id="28" name="组合 27"/>
          <p:cNvGrpSpPr/>
          <p:nvPr/>
        </p:nvGrpSpPr>
        <p:grpSpPr>
          <a:xfrm>
            <a:off x="701675" y="3159125"/>
            <a:ext cx="2745738" cy="1073151"/>
            <a:chOff x="1109096" y="4340462"/>
            <a:chExt cx="1951047" cy="600238"/>
          </a:xfrm>
        </p:grpSpPr>
        <p:sp>
          <p:nvSpPr>
            <p:cNvPr id="29" name="矩形 28"/>
            <p:cNvSpPr/>
            <p:nvPr/>
          </p:nvSpPr>
          <p:spPr>
            <a:xfrm>
              <a:off x="1171813" y="4760629"/>
              <a:ext cx="1888330" cy="180071"/>
            </a:xfrm>
            <a:prstGeom prst="rect">
              <a:avLst/>
            </a:prstGeom>
          </p:spPr>
          <p:txBody>
            <a:bodyPr wrap="square">
              <a:spAutoFit/>
            </a:bodyPr>
            <a:p>
              <a:pPr algn="l">
                <a:lnSpc>
                  <a:spcPts val="18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109096" y="4340462"/>
              <a:ext cx="1810270" cy="223047"/>
            </a:xfrm>
            <a:prstGeom prst="rect">
              <a:avLst/>
            </a:prstGeom>
            <a:noFill/>
          </p:spPr>
          <p:txBody>
            <a:bodyPr wrap="square">
              <a:spAutoFit/>
            </a:bodyPr>
            <a:p>
              <a:pPr algn="ct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aphicFrame>
        <p:nvGraphicFramePr>
          <p:cNvPr id="11" name="表格 10"/>
          <p:cNvGraphicFramePr/>
          <p:nvPr/>
        </p:nvGraphicFramePr>
        <p:xfrm>
          <a:off x="596900" y="2177199"/>
          <a:ext cx="1850390" cy="3787140"/>
        </p:xfrm>
        <a:graphic>
          <a:graphicData uri="http://schemas.openxmlformats.org/drawingml/2006/table">
            <a:tbl>
              <a:tblPr firstRow="1" bandRow="1">
                <a:tableStyleId>{5C22544A-7EE6-4342-B048-85BDC9FD1C3A}</a:tableStyleId>
              </a:tblPr>
              <a:tblGrid>
                <a:gridCol w="1850390"/>
              </a:tblGrid>
              <a:tr h="572770">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主题</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r>
              <a:tr h="534670">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趣味农场</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动物总动员</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中秋节</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sym typeface="+mn-ea"/>
                        </a:rPr>
                        <a:t>四季的颜色</a:t>
                      </a:r>
                      <a:endParaRPr lang="zh-CN" altLang="en-US" sz="1600" b="0" spc="120">
                        <a:solidFill>
                          <a:srgbClr val="002060"/>
                        </a:solidFill>
                        <a:latin typeface="华康正颜楷体W7P" panose="03000700000000000000" charset="-122"/>
                        <a:ea typeface="华康正颜楷体W7P" panose="03000700000000000000" charset="-122"/>
                        <a:sym typeface="+mn-ea"/>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670">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脑中小小人</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我是大富翁</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graphicFrame>
        <p:nvGraphicFramePr>
          <p:cNvPr id="6" name="表格 5"/>
          <p:cNvGraphicFramePr/>
          <p:nvPr/>
        </p:nvGraphicFramePr>
        <p:xfrm>
          <a:off x="5972175" y="2177834"/>
          <a:ext cx="1836420" cy="3787140"/>
        </p:xfrm>
        <a:graphic>
          <a:graphicData uri="http://schemas.openxmlformats.org/drawingml/2006/table">
            <a:tbl>
              <a:tblPr firstRow="1" bandRow="1">
                <a:tableStyleId>{5C22544A-7EE6-4342-B048-85BDC9FD1C3A}</a:tableStyleId>
              </a:tblPr>
              <a:tblGrid>
                <a:gridCol w="1836420"/>
              </a:tblGrid>
              <a:tr h="572770">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主题</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r>
              <a:tr h="534670">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春节</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元宵节</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植树节</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清明节</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670">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母亲节</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ctr">
                        <a:lnSpc>
                          <a:spcPct val="120000"/>
                        </a:lnSpc>
                        <a:spcBef>
                          <a:spcPts val="0"/>
                        </a:spcBef>
                        <a:spcAft>
                          <a:spcPts val="0"/>
                        </a:spcAft>
                        <a:buNone/>
                      </a:pPr>
                      <a:r>
                        <a:rPr lang="zh-CN" altLang="en-US" sz="1600" b="0" spc="120">
                          <a:solidFill>
                            <a:srgbClr val="002060"/>
                          </a:solidFill>
                          <a:latin typeface="华康正颜楷体W7P" panose="03000700000000000000" charset="-122"/>
                          <a:ea typeface="华康正颜楷体W7P" panose="03000700000000000000" charset="-122"/>
                        </a:rPr>
                        <a:t>端午节</a:t>
                      </a:r>
                      <a:endParaRPr lang="zh-CN" altLang="en-US" sz="1600" b="0" spc="120">
                        <a:solidFill>
                          <a:srgbClr val="002060"/>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graphicFrame>
        <p:nvGraphicFramePr>
          <p:cNvPr id="12" name="表格 11"/>
          <p:cNvGraphicFramePr/>
          <p:nvPr/>
        </p:nvGraphicFramePr>
        <p:xfrm>
          <a:off x="7808595" y="2178050"/>
          <a:ext cx="4033520" cy="4053205"/>
        </p:xfrm>
        <a:graphic>
          <a:graphicData uri="http://schemas.openxmlformats.org/drawingml/2006/table">
            <a:tbl>
              <a:tblPr firstRow="1" bandRow="1">
                <a:tableStyleId>{5C22544A-7EE6-4342-B048-85BDC9FD1C3A}</a:tableStyleId>
              </a:tblPr>
              <a:tblGrid>
                <a:gridCol w="4033520"/>
              </a:tblGrid>
              <a:tr h="572770">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内容</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r>
              <a:tr h="534670">
                <a:tc>
                  <a:txBody>
                    <a:bodyPr/>
                    <a:p>
                      <a:pPr indent="0" algn="l">
                        <a:lnSpc>
                          <a:spcPct val="120000"/>
                        </a:lnSpc>
                        <a:spcBef>
                          <a:spcPts val="0"/>
                        </a:spcBef>
                        <a:spcAft>
                          <a:spcPts val="0"/>
                        </a:spcAft>
                        <a:buNone/>
                      </a:pPr>
                      <a:r>
                        <a:rPr lang="zh-CN" altLang="en-US" sz="1600" spc="120">
                          <a:solidFill>
                            <a:schemeClr val="accent1"/>
                          </a:solidFill>
                          <a:latin typeface="华康正颜楷体W7P" panose="03000700000000000000" charset="-122"/>
                          <a:ea typeface="华康正颜楷体W7P" panose="03000700000000000000" charset="-122"/>
                          <a:sym typeface="+mn-ea"/>
                        </a:rPr>
                        <a:t>了解春节习俗及由来，学习剪纸</a:t>
                      </a:r>
                      <a:endParaRPr lang="zh-CN" altLang="en-US" sz="1600" b="0" spc="120">
                        <a:solidFill>
                          <a:schemeClr val="accent1"/>
                        </a:solidFill>
                        <a:latin typeface="华康正颜楷体W7P" panose="03000700000000000000" charset="-122"/>
                        <a:ea typeface="华康正颜楷体W7P" panose="03000700000000000000" charset="-122"/>
                        <a:sym typeface="+mn-ea"/>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spc="120">
                          <a:solidFill>
                            <a:schemeClr val="accent1"/>
                          </a:solidFill>
                          <a:latin typeface="华康正颜楷体W7P" panose="03000700000000000000" charset="-122"/>
                          <a:ea typeface="华康正颜楷体W7P" panose="03000700000000000000" charset="-122"/>
                          <a:sym typeface="+mn-ea"/>
                        </a:rPr>
                        <a:t>了解元宵节习俗及由来，猜谜语</a:t>
                      </a:r>
                      <a:endParaRPr lang="zh-CN" altLang="en-US" sz="1600" b="0" spc="120">
                        <a:solidFill>
                          <a:schemeClr val="accent1"/>
                        </a:solidFill>
                        <a:latin typeface="华康正颜楷体W7P" panose="03000700000000000000" charset="-122"/>
                        <a:ea typeface="华康正颜楷体W7P" panose="03000700000000000000" charset="-122"/>
                        <a:sym typeface="+mn-ea"/>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学习如何重视，了解树的重要性</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spc="120">
                          <a:solidFill>
                            <a:schemeClr val="accent1"/>
                          </a:solidFill>
                          <a:latin typeface="华康正颜楷体W7P" panose="03000700000000000000" charset="-122"/>
                          <a:ea typeface="华康正颜楷体W7P" panose="03000700000000000000" charset="-122"/>
                          <a:sym typeface="+mn-ea"/>
                        </a:rPr>
                        <a:t>了解清明节习俗及由来，学习古诗</a:t>
                      </a:r>
                      <a:endParaRPr lang="zh-CN" altLang="en-US" sz="1600" b="0" spc="120">
                        <a:solidFill>
                          <a:schemeClr val="accent1"/>
                        </a:solidFill>
                        <a:latin typeface="华康正颜楷体W7P" panose="03000700000000000000" charset="-122"/>
                        <a:ea typeface="华康正颜楷体W7P" panose="03000700000000000000" charset="-122"/>
                        <a:sym typeface="+mn-ea"/>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670">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学习母亲节相关知识，为妈妈做贺卡</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spc="120">
                          <a:solidFill>
                            <a:schemeClr val="accent1"/>
                          </a:solidFill>
                          <a:latin typeface="华康正颜楷体W7P" panose="03000700000000000000" charset="-122"/>
                          <a:ea typeface="华康正颜楷体W7P" panose="03000700000000000000" charset="-122"/>
                          <a:sym typeface="+mn-ea"/>
                        </a:rPr>
                        <a:t>了解端午节习俗及由来，做手工粽子</a:t>
                      </a:r>
                      <a:endParaRPr lang="zh-CN" altLang="en-US" sz="1600" b="0" spc="120">
                        <a:solidFill>
                          <a:schemeClr val="accent1"/>
                        </a:solidFill>
                        <a:latin typeface="华康正颜楷体W7P" panose="03000700000000000000" charset="-122"/>
                        <a:ea typeface="华康正颜楷体W7P" panose="03000700000000000000" charset="-122"/>
                        <a:sym typeface="+mn-ea"/>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graphicFrame>
        <p:nvGraphicFramePr>
          <p:cNvPr id="20" name="表格 19"/>
          <p:cNvGraphicFramePr/>
          <p:nvPr/>
        </p:nvGraphicFramePr>
        <p:xfrm>
          <a:off x="2447290" y="2178050"/>
          <a:ext cx="3524885" cy="3787140"/>
        </p:xfrm>
        <a:graphic>
          <a:graphicData uri="http://schemas.openxmlformats.org/drawingml/2006/table">
            <a:tbl>
              <a:tblPr firstRow="1" bandRow="1">
                <a:tableStyleId>{5C22544A-7EE6-4342-B048-85BDC9FD1C3A}</a:tableStyleId>
              </a:tblPr>
              <a:tblGrid>
                <a:gridCol w="3524885"/>
              </a:tblGrid>
              <a:tr h="572770">
                <a:tc>
                  <a:txBody>
                    <a:bodyPr/>
                    <a:p>
                      <a:pPr indent="0" algn="ctr">
                        <a:lnSpc>
                          <a:spcPct val="120000"/>
                        </a:lnSpc>
                        <a:spcBef>
                          <a:spcPts val="0"/>
                        </a:spcBef>
                        <a:spcAft>
                          <a:spcPts val="0"/>
                        </a:spcAft>
                        <a:buNone/>
                      </a:pPr>
                      <a:r>
                        <a:rPr lang="zh-CN" altLang="en-US" sz="2000" b="1" spc="130">
                          <a:solidFill>
                            <a:schemeClr val="bg1"/>
                          </a:solidFill>
                          <a:latin typeface="华康正颜楷体W7P" panose="03000700000000000000" charset="-122"/>
                          <a:ea typeface="华康正颜楷体W7P" panose="03000700000000000000" charset="-122"/>
                        </a:rPr>
                        <a:t>内容</a:t>
                      </a:r>
                      <a:endParaRPr lang="zh-CN" altLang="en-US" sz="2000" b="1" spc="130">
                        <a:solidFill>
                          <a:schemeClr val="bg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6C7B97"/>
                    </a:solidFill>
                  </a:tcPr>
                </a:tc>
              </a:tr>
              <a:tr h="534670">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认识水果、蔬菜</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认识动物</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了解中秋节习俗及由来</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学习四季的相关知识及颜色</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670">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学习表达情绪的词语</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34035">
                <a:tc>
                  <a:txBody>
                    <a:bodyPr/>
                    <a:p>
                      <a:pPr indent="0" algn="l">
                        <a:lnSpc>
                          <a:spcPct val="120000"/>
                        </a:lnSpc>
                        <a:spcBef>
                          <a:spcPts val="0"/>
                        </a:spcBef>
                        <a:spcAft>
                          <a:spcPts val="0"/>
                        </a:spcAft>
                        <a:buNone/>
                      </a:pPr>
                      <a:r>
                        <a:rPr lang="zh-CN" altLang="en-US" sz="1600" b="0" spc="120">
                          <a:solidFill>
                            <a:schemeClr val="accent1"/>
                          </a:solidFill>
                          <a:latin typeface="华康正颜楷体W7P" panose="03000700000000000000" charset="-122"/>
                          <a:ea typeface="华康正颜楷体W7P" panose="03000700000000000000" charset="-122"/>
                        </a:rPr>
                        <a:t>学习买东西</a:t>
                      </a:r>
                      <a:endParaRPr lang="zh-CN" altLang="en-US" sz="1600" b="0" spc="120">
                        <a:solidFill>
                          <a:schemeClr val="accent1"/>
                        </a:solidFill>
                        <a:latin typeface="华康正颜楷体W7P" panose="03000700000000000000" charset="-122"/>
                        <a:ea typeface="华康正颜楷体W7P" panose="03000700000000000000" charset="-122"/>
                      </a:endParaRPr>
                    </a:p>
                  </a:txBody>
                  <a:tcPr marL="177800" marR="177800" marT="107950" marB="107950"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
        <p:nvSpPr>
          <p:cNvPr id="26" name="文本框 25"/>
          <p:cNvSpPr txBox="1"/>
          <p:nvPr/>
        </p:nvSpPr>
        <p:spPr>
          <a:xfrm>
            <a:off x="3590925" y="1609090"/>
            <a:ext cx="4792980" cy="368300"/>
          </a:xfrm>
          <a:prstGeom prst="rect">
            <a:avLst/>
          </a:prstGeom>
          <a:noFill/>
        </p:spPr>
        <p:txBody>
          <a:bodyPr wrap="none" rtlCol="0">
            <a:spAutoFit/>
          </a:bodyPr>
          <a:p>
            <a:r>
              <a:rPr lang="zh-CN" altLang="en-US"/>
              <a:t>课程内容：知识点讲解</a:t>
            </a:r>
            <a:r>
              <a:rPr lang="en-US" altLang="zh-CN"/>
              <a:t>+</a:t>
            </a:r>
            <a:r>
              <a:rPr lang="zh-CN" altLang="en-US"/>
              <a:t>互动小游戏</a:t>
            </a:r>
            <a:r>
              <a:rPr lang="en-US" altLang="zh-CN"/>
              <a:t>+</a:t>
            </a:r>
            <a:r>
              <a:rPr lang="zh-CN" altLang="en-US"/>
              <a:t>课后作业</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4" name="图片 23"/>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7" name="图片 6"/>
          <p:cNvPicPr>
            <a:picLocks noChangeAspect="1"/>
          </p:cNvPicPr>
          <p:nvPr/>
        </p:nvPicPr>
        <p:blipFill>
          <a:blip r:embed="rId3" cstate="screen"/>
          <a:srcRect/>
          <a:stretch>
            <a:fillRect/>
          </a:stretch>
        </p:blipFill>
        <p:spPr>
          <a:xfrm>
            <a:off x="4294139" y="-24061"/>
            <a:ext cx="3603722" cy="1096773"/>
          </a:xfrm>
          <a:custGeom>
            <a:avLst/>
            <a:gdLst>
              <a:gd name="connsiteX0" fmla="*/ 0 w 5629275"/>
              <a:gd name="connsiteY0" fmla="*/ 0 h 2466975"/>
              <a:gd name="connsiteX1" fmla="*/ 5629275 w 5629275"/>
              <a:gd name="connsiteY1" fmla="*/ 0 h 2466975"/>
              <a:gd name="connsiteX2" fmla="*/ 5629275 w 5629275"/>
              <a:gd name="connsiteY2" fmla="*/ 2466975 h 2466975"/>
              <a:gd name="connsiteX3" fmla="*/ 0 w 5629275"/>
              <a:gd name="connsiteY3" fmla="*/ 2466975 h 2466975"/>
            </a:gdLst>
            <a:ahLst/>
            <a:cxnLst>
              <a:cxn ang="0">
                <a:pos x="connsiteX0" y="connsiteY0"/>
              </a:cxn>
              <a:cxn ang="0">
                <a:pos x="connsiteX1" y="connsiteY1"/>
              </a:cxn>
              <a:cxn ang="0">
                <a:pos x="connsiteX2" y="connsiteY2"/>
              </a:cxn>
              <a:cxn ang="0">
                <a:pos x="connsiteX3" y="connsiteY3"/>
              </a:cxn>
            </a:cxnLst>
            <a:rect l="l" t="t" r="r" b="b"/>
            <a:pathLst>
              <a:path w="5629275" h="2466975">
                <a:moveTo>
                  <a:pt x="0" y="0"/>
                </a:moveTo>
                <a:lnTo>
                  <a:pt x="5629275" y="0"/>
                </a:lnTo>
                <a:lnTo>
                  <a:pt x="5629275" y="2466975"/>
                </a:lnTo>
                <a:lnTo>
                  <a:pt x="0" y="2466975"/>
                </a:lnTo>
                <a:close/>
              </a:path>
            </a:pathLst>
          </a:custGeom>
          <a:effectLst>
            <a:outerShdw blurRad="63500" sx="102000" sy="102000" algn="ctr" rotWithShape="0">
              <a:prstClr val="black">
                <a:alpha val="40000"/>
              </a:prstClr>
            </a:outerShdw>
          </a:effectLst>
        </p:spPr>
      </p:pic>
      <p:sp>
        <p:nvSpPr>
          <p:cNvPr id="31" name="文本框 30"/>
          <p:cNvSpPr txBox="1"/>
          <p:nvPr/>
        </p:nvSpPr>
        <p:spPr>
          <a:xfrm>
            <a:off x="4603706" y="185096"/>
            <a:ext cx="3017930" cy="645160"/>
          </a:xfrm>
          <a:prstGeom prst="rect">
            <a:avLst/>
          </a:prstGeom>
          <a:noFill/>
        </p:spPr>
        <p:txBody>
          <a:bodyPr wrap="square" rtlCol="0">
            <a:spAutoFit/>
          </a:bodyPr>
          <a:lstStyle/>
          <a:p>
            <a:pPr algn="dist"/>
            <a:r>
              <a:rPr lang="zh-CN" altLang="en-US" sz="3600">
                <a:latin typeface="华康行楷体 W5" panose="03000509000000000000" charset="-122"/>
                <a:ea typeface="华康行楷体 W5" panose="03000509000000000000" charset="-122"/>
              </a:rPr>
              <a:t>课程详情</a:t>
            </a:r>
            <a:endParaRPr lang="zh-CN" altLang="en-US" sz="3600">
              <a:latin typeface="华康行楷体 W5" panose="03000509000000000000" charset="-122"/>
              <a:ea typeface="华康行楷体 W5" panose="03000509000000000000" charset="-122"/>
            </a:endParaRPr>
          </a:p>
        </p:txBody>
      </p:sp>
      <p:grpSp>
        <p:nvGrpSpPr>
          <p:cNvPr id="5" name="组合 4"/>
          <p:cNvGrpSpPr/>
          <p:nvPr/>
        </p:nvGrpSpPr>
        <p:grpSpPr>
          <a:xfrm>
            <a:off x="-600361" y="54042"/>
            <a:ext cx="13424950" cy="7443646"/>
            <a:chOff x="-620046" y="-52638"/>
            <a:chExt cx="13424950" cy="7443646"/>
          </a:xfrm>
        </p:grpSpPr>
        <p:grpSp>
          <p:nvGrpSpPr>
            <p:cNvPr id="4" name="组合 3"/>
            <p:cNvGrpSpPr/>
            <p:nvPr/>
          </p:nvGrpSpPr>
          <p:grpSpPr>
            <a:xfrm>
              <a:off x="-620046" y="-52638"/>
              <a:ext cx="13424950" cy="7443646"/>
              <a:chOff x="-620046" y="-52638"/>
              <a:chExt cx="13424950" cy="7443646"/>
            </a:xfrm>
          </p:grpSpPr>
          <p:grpSp>
            <p:nvGrpSpPr>
              <p:cNvPr id="2" name="组合 1"/>
              <p:cNvGrpSpPr/>
              <p:nvPr/>
            </p:nvGrpSpPr>
            <p:grpSpPr>
              <a:xfrm>
                <a:off x="-620046" y="-52638"/>
                <a:ext cx="13424950" cy="7443646"/>
                <a:chOff x="-620046" y="-24063"/>
                <a:chExt cx="13424950" cy="7443646"/>
              </a:xfrm>
            </p:grpSpPr>
            <p:grpSp>
              <p:nvGrpSpPr>
                <p:cNvPr id="16" name="组合 15"/>
                <p:cNvGrpSpPr/>
                <p:nvPr/>
              </p:nvGrpSpPr>
              <p:grpSpPr>
                <a:xfrm>
                  <a:off x="268071" y="855488"/>
                  <a:ext cx="11666753" cy="6115134"/>
                  <a:chOff x="1443037" y="1325766"/>
                  <a:chExt cx="9462341" cy="6453939"/>
                </a:xfrm>
              </p:grpSpPr>
              <p:pic>
                <p:nvPicPr>
                  <p:cNvPr id="14" name="图片 13"/>
                  <p:cNvPicPr>
                    <a:picLocks noChangeAspect="1"/>
                  </p:cNvPicPr>
                  <p:nvPr/>
                </p:nvPicPr>
                <p:blipFill>
                  <a:blip r:embed="rId4" cstate="screen"/>
                  <a:srcRect/>
                  <a:stretch>
                    <a:fillRect/>
                  </a:stretch>
                </p:blipFill>
                <p:spPr>
                  <a:xfrm>
                    <a:off x="1514475" y="1325766"/>
                    <a:ext cx="9305925" cy="4731741"/>
                  </a:xfrm>
                  <a:custGeom>
                    <a:avLst/>
                    <a:gdLst>
                      <a:gd name="connsiteX0" fmla="*/ 0 w 9305925"/>
                      <a:gd name="connsiteY0" fmla="*/ 0 h 4731741"/>
                      <a:gd name="connsiteX1" fmla="*/ 9305925 w 9305925"/>
                      <a:gd name="connsiteY1" fmla="*/ 0 h 4731741"/>
                      <a:gd name="connsiteX2" fmla="*/ 9305925 w 9305925"/>
                      <a:gd name="connsiteY2" fmla="*/ 4731741 h 4731741"/>
                      <a:gd name="connsiteX3" fmla="*/ 0 w 9305925"/>
                      <a:gd name="connsiteY3" fmla="*/ 4731741 h 4731741"/>
                    </a:gdLst>
                    <a:ahLst/>
                    <a:cxnLst>
                      <a:cxn ang="0">
                        <a:pos x="connsiteX0" y="connsiteY0"/>
                      </a:cxn>
                      <a:cxn ang="0">
                        <a:pos x="connsiteX1" y="connsiteY1"/>
                      </a:cxn>
                      <a:cxn ang="0">
                        <a:pos x="connsiteX2" y="connsiteY2"/>
                      </a:cxn>
                      <a:cxn ang="0">
                        <a:pos x="connsiteX3" y="connsiteY3"/>
                      </a:cxn>
                    </a:cxnLst>
                    <a:rect l="l" t="t" r="r" b="b"/>
                    <a:pathLst>
                      <a:path w="9305925" h="4731741">
                        <a:moveTo>
                          <a:pt x="0" y="0"/>
                        </a:moveTo>
                        <a:lnTo>
                          <a:pt x="9305925" y="0"/>
                        </a:lnTo>
                        <a:lnTo>
                          <a:pt x="9305925" y="4731741"/>
                        </a:lnTo>
                        <a:lnTo>
                          <a:pt x="0" y="4731741"/>
                        </a:lnTo>
                        <a:close/>
                      </a:path>
                    </a:pathLst>
                  </a:custGeom>
                </p:spPr>
              </p:pic>
              <p:pic>
                <p:nvPicPr>
                  <p:cNvPr id="25" name="图片 24"/>
                  <p:cNvPicPr>
                    <a:picLocks noChangeAspect="1"/>
                  </p:cNvPicPr>
                  <p:nvPr/>
                </p:nvPicPr>
                <p:blipFill>
                  <a:blip r:embed="rId5" cstate="screen"/>
                  <a:srcRect/>
                  <a:stretch>
                    <a:fillRect/>
                  </a:stretch>
                </p:blipFill>
                <p:spPr>
                  <a:xfrm>
                    <a:off x="1443037" y="3047964"/>
                    <a:ext cx="9462341" cy="4731741"/>
                  </a:xfrm>
                  <a:custGeom>
                    <a:avLst/>
                    <a:gdLst>
                      <a:gd name="connsiteX0" fmla="*/ 0 w 9305925"/>
                      <a:gd name="connsiteY0" fmla="*/ 1116609 h 4731741"/>
                      <a:gd name="connsiteX1" fmla="*/ 9305925 w 9305925"/>
                      <a:gd name="connsiteY1" fmla="*/ 1116609 h 4731741"/>
                      <a:gd name="connsiteX2" fmla="*/ 9305925 w 9305925"/>
                      <a:gd name="connsiteY2" fmla="*/ 4731741 h 4731741"/>
                      <a:gd name="connsiteX3" fmla="*/ 0 w 9305925"/>
                      <a:gd name="connsiteY3" fmla="*/ 4731741 h 4731741"/>
                      <a:gd name="connsiteX4" fmla="*/ 0 w 9305925"/>
                      <a:gd name="connsiteY4" fmla="*/ 0 h 4731741"/>
                      <a:gd name="connsiteX5" fmla="*/ 9305925 w 9305925"/>
                      <a:gd name="connsiteY5" fmla="*/ 0 h 4731741"/>
                      <a:gd name="connsiteX6" fmla="*/ 9305925 w 9305925"/>
                      <a:gd name="connsiteY6" fmla="*/ 145453 h 4731741"/>
                      <a:gd name="connsiteX7" fmla="*/ 0 w 9305925"/>
                      <a:gd name="connsiteY7" fmla="*/ 145453 h 4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5925" h="4731741">
                        <a:moveTo>
                          <a:pt x="0" y="1116609"/>
                        </a:moveTo>
                        <a:lnTo>
                          <a:pt x="9305925" y="1116609"/>
                        </a:lnTo>
                        <a:lnTo>
                          <a:pt x="9305925" y="4731741"/>
                        </a:lnTo>
                        <a:lnTo>
                          <a:pt x="0" y="4731741"/>
                        </a:lnTo>
                        <a:close/>
                        <a:moveTo>
                          <a:pt x="0" y="0"/>
                        </a:moveTo>
                        <a:lnTo>
                          <a:pt x="9305925" y="0"/>
                        </a:lnTo>
                        <a:lnTo>
                          <a:pt x="9305925" y="145453"/>
                        </a:lnTo>
                        <a:lnTo>
                          <a:pt x="0" y="145453"/>
                        </a:lnTo>
                        <a:close/>
                      </a:path>
                    </a:pathLst>
                  </a:custGeom>
                </p:spPr>
              </p:pic>
            </p:grpSp>
            <p:pic>
              <p:nvPicPr>
                <p:cNvPr id="21" name="图片 20"/>
                <p:cNvPicPr>
                  <a:picLocks noChangeAspect="1"/>
                </p:cNvPicPr>
                <p:nvPr/>
              </p:nvPicPr>
              <p:blipFill>
                <a:blip r:embed="rId6" cstate="screen"/>
                <a:srcRect/>
                <a:stretch>
                  <a:fillRect/>
                </a:stretch>
              </p:blipFill>
              <p:spPr>
                <a:xfrm>
                  <a:off x="11752569" y="-24062"/>
                  <a:ext cx="1052335"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pic>
              <p:nvPicPr>
                <p:cNvPr id="18" name="图片 17"/>
                <p:cNvPicPr>
                  <a:picLocks noChangeAspect="1"/>
                </p:cNvPicPr>
                <p:nvPr/>
              </p:nvPicPr>
              <p:blipFill>
                <a:blip r:embed="rId6" cstate="screen"/>
                <a:srcRect/>
                <a:stretch>
                  <a:fillRect/>
                </a:stretch>
              </p:blipFill>
              <p:spPr>
                <a:xfrm flipH="1">
                  <a:off x="-620046" y="-24063"/>
                  <a:ext cx="1052334" cy="7443645"/>
                </a:xfrm>
                <a:custGeom>
                  <a:avLst/>
                  <a:gdLst>
                    <a:gd name="connsiteX0" fmla="*/ 0 w 952500"/>
                    <a:gd name="connsiteY0" fmla="*/ 0 h 4800600"/>
                    <a:gd name="connsiteX1" fmla="*/ 952500 w 952500"/>
                    <a:gd name="connsiteY1" fmla="*/ 0 h 4800600"/>
                    <a:gd name="connsiteX2" fmla="*/ 952500 w 952500"/>
                    <a:gd name="connsiteY2" fmla="*/ 4800600 h 4800600"/>
                    <a:gd name="connsiteX3" fmla="*/ 0 w 9525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952500" h="4800600">
                      <a:moveTo>
                        <a:pt x="0" y="0"/>
                      </a:moveTo>
                      <a:lnTo>
                        <a:pt x="952500" y="0"/>
                      </a:lnTo>
                      <a:lnTo>
                        <a:pt x="952500" y="4800600"/>
                      </a:lnTo>
                      <a:lnTo>
                        <a:pt x="0" y="4800600"/>
                      </a:lnTo>
                      <a:close/>
                    </a:path>
                  </a:pathLst>
                </a:custGeom>
              </p:spPr>
            </p:pic>
          </p:grpSp>
          <p:sp>
            <p:nvSpPr>
              <p:cNvPr id="3" name="矩形 2"/>
              <p:cNvSpPr/>
              <p:nvPr/>
            </p:nvSpPr>
            <p:spPr>
              <a:xfrm>
                <a:off x="339322" y="1273428"/>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35229"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1740776" y="6383336"/>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1742104" y="1272777"/>
            <a:ext cx="104775" cy="123416"/>
          </a:xfrm>
          <a:prstGeom prst="rect">
            <a:avLst/>
          </a:prstGeom>
          <a:solidFill>
            <a:srgbClr val="ED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7" cstate="screen"/>
          <a:stretch>
            <a:fillRect/>
          </a:stretch>
        </p:blipFill>
        <p:spPr>
          <a:xfrm>
            <a:off x="2091942" y="2226262"/>
            <a:ext cx="1897934" cy="1897934"/>
          </a:xfrm>
          <a:prstGeom prst="rect">
            <a:avLst/>
          </a:prstGeom>
        </p:spPr>
      </p:pic>
      <p:pic>
        <p:nvPicPr>
          <p:cNvPr id="26" name="图片 25"/>
          <p:cNvPicPr>
            <a:picLocks noChangeAspect="1"/>
          </p:cNvPicPr>
          <p:nvPr/>
        </p:nvPicPr>
        <p:blipFill>
          <a:blip r:embed="rId8" cstate="screen"/>
          <a:stretch>
            <a:fillRect/>
          </a:stretch>
        </p:blipFill>
        <p:spPr>
          <a:xfrm>
            <a:off x="2020621" y="4124038"/>
            <a:ext cx="1969255" cy="1969255"/>
          </a:xfrm>
          <a:prstGeom prst="rect">
            <a:avLst/>
          </a:prstGeom>
        </p:spPr>
      </p:pic>
      <p:sp>
        <p:nvSpPr>
          <p:cNvPr id="27" name="yin-yang-symbol_68155"/>
          <p:cNvSpPr>
            <a:spLocks noChangeAspect="1"/>
          </p:cNvSpPr>
          <p:nvPr/>
        </p:nvSpPr>
        <p:spPr bwMode="auto">
          <a:xfrm>
            <a:off x="2612098" y="4817179"/>
            <a:ext cx="583734" cy="582965"/>
          </a:xfrm>
          <a:custGeom>
            <a:avLst/>
            <a:gdLst>
              <a:gd name="connsiteX0" fmla="*/ 330687 w 605118"/>
              <a:gd name="connsiteY0" fmla="*/ 415277 h 604322"/>
              <a:gd name="connsiteX1" fmla="*/ 377225 w 605118"/>
              <a:gd name="connsiteY1" fmla="*/ 461745 h 604322"/>
              <a:gd name="connsiteX2" fmla="*/ 330687 w 605118"/>
              <a:gd name="connsiteY2" fmla="*/ 508213 h 604322"/>
              <a:gd name="connsiteX3" fmla="*/ 284149 w 605118"/>
              <a:gd name="connsiteY3" fmla="*/ 461745 h 604322"/>
              <a:gd name="connsiteX4" fmla="*/ 330687 w 605118"/>
              <a:gd name="connsiteY4" fmla="*/ 415277 h 604322"/>
              <a:gd name="connsiteX5" fmla="*/ 273523 w 605118"/>
              <a:gd name="connsiteY5" fmla="*/ 112344 h 604322"/>
              <a:gd name="connsiteX6" fmla="*/ 226906 w 605118"/>
              <a:gd name="connsiteY6" fmla="*/ 158888 h 604322"/>
              <a:gd name="connsiteX7" fmla="*/ 273523 w 605118"/>
              <a:gd name="connsiteY7" fmla="*/ 205281 h 604322"/>
              <a:gd name="connsiteX8" fmla="*/ 319988 w 605118"/>
              <a:gd name="connsiteY8" fmla="*/ 158888 h 604322"/>
              <a:gd name="connsiteX9" fmla="*/ 273523 w 605118"/>
              <a:gd name="connsiteY9" fmla="*/ 112344 h 604322"/>
              <a:gd name="connsiteX10" fmla="*/ 200181 w 605118"/>
              <a:gd name="connsiteY10" fmla="*/ 47795 h 604322"/>
              <a:gd name="connsiteX11" fmla="*/ 195170 w 605118"/>
              <a:gd name="connsiteY11" fmla="*/ 48212 h 604322"/>
              <a:gd name="connsiteX12" fmla="*/ 50916 w 605118"/>
              <a:gd name="connsiteY12" fmla="*/ 188301 h 604322"/>
              <a:gd name="connsiteX13" fmla="*/ 188489 w 605118"/>
              <a:gd name="connsiteY13" fmla="*/ 553381 h 604322"/>
              <a:gd name="connsiteX14" fmla="*/ 245735 w 605118"/>
              <a:gd name="connsiteY14" fmla="*/ 572180 h 604322"/>
              <a:gd name="connsiteX15" fmla="*/ 418234 w 605118"/>
              <a:gd name="connsiteY15" fmla="*/ 494707 h 604322"/>
              <a:gd name="connsiteX16" fmla="*/ 297060 w 605118"/>
              <a:gd name="connsiteY16" fmla="*/ 314138 h 604322"/>
              <a:gd name="connsiteX17" fmla="*/ 156146 w 605118"/>
              <a:gd name="connsiteY17" fmla="*/ 119015 h 604322"/>
              <a:gd name="connsiteX18" fmla="*/ 197903 w 605118"/>
              <a:gd name="connsiteY18" fmla="*/ 52154 h 604322"/>
              <a:gd name="connsiteX19" fmla="*/ 200181 w 605118"/>
              <a:gd name="connsiteY19" fmla="*/ 47795 h 604322"/>
              <a:gd name="connsiteX20" fmla="*/ 302678 w 605118"/>
              <a:gd name="connsiteY20" fmla="*/ 0 h 604322"/>
              <a:gd name="connsiteX21" fmla="*/ 427344 w 605118"/>
              <a:gd name="connsiteY21" fmla="*/ 26987 h 604322"/>
              <a:gd name="connsiteX22" fmla="*/ 578128 w 605118"/>
              <a:gd name="connsiteY22" fmla="*/ 426785 h 604322"/>
              <a:gd name="connsiteX23" fmla="*/ 302374 w 605118"/>
              <a:gd name="connsiteY23" fmla="*/ 604322 h 604322"/>
              <a:gd name="connsiteX24" fmla="*/ 177708 w 605118"/>
              <a:gd name="connsiteY24" fmla="*/ 577335 h 604322"/>
              <a:gd name="connsiteX25" fmla="*/ 26924 w 605118"/>
              <a:gd name="connsiteY25" fmla="*/ 177537 h 604322"/>
              <a:gd name="connsiteX26" fmla="*/ 302678 w 605118"/>
              <a:gd name="connsiteY26" fmla="*/ 0 h 60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5118" h="604322">
                <a:moveTo>
                  <a:pt x="330687" y="415277"/>
                </a:moveTo>
                <a:cubicBezTo>
                  <a:pt x="356389" y="415277"/>
                  <a:pt x="377225" y="436081"/>
                  <a:pt x="377225" y="461745"/>
                </a:cubicBezTo>
                <a:cubicBezTo>
                  <a:pt x="377225" y="487409"/>
                  <a:pt x="356389" y="508213"/>
                  <a:pt x="330687" y="508213"/>
                </a:cubicBezTo>
                <a:cubicBezTo>
                  <a:pt x="304985" y="508213"/>
                  <a:pt x="284149" y="487409"/>
                  <a:pt x="284149" y="461745"/>
                </a:cubicBezTo>
                <a:cubicBezTo>
                  <a:pt x="284149" y="436081"/>
                  <a:pt x="304985" y="415277"/>
                  <a:pt x="330687" y="415277"/>
                </a:cubicBezTo>
                <a:close/>
                <a:moveTo>
                  <a:pt x="273523" y="112344"/>
                </a:moveTo>
                <a:cubicBezTo>
                  <a:pt x="247709" y="112344"/>
                  <a:pt x="226906" y="133115"/>
                  <a:pt x="226906" y="158888"/>
                </a:cubicBezTo>
                <a:cubicBezTo>
                  <a:pt x="226906" y="184511"/>
                  <a:pt x="247709" y="205281"/>
                  <a:pt x="273523" y="205281"/>
                </a:cubicBezTo>
                <a:cubicBezTo>
                  <a:pt x="299185" y="205281"/>
                  <a:pt x="319988" y="184511"/>
                  <a:pt x="319988" y="158888"/>
                </a:cubicBezTo>
                <a:cubicBezTo>
                  <a:pt x="319988" y="133115"/>
                  <a:pt x="299185" y="112344"/>
                  <a:pt x="273523" y="112344"/>
                </a:cubicBezTo>
                <a:close/>
                <a:moveTo>
                  <a:pt x="200181" y="47795"/>
                </a:moveTo>
                <a:cubicBezTo>
                  <a:pt x="199194" y="47227"/>
                  <a:pt x="196993" y="47454"/>
                  <a:pt x="195170" y="48212"/>
                </a:cubicBezTo>
                <a:cubicBezTo>
                  <a:pt x="132306" y="74744"/>
                  <a:pt x="80070" y="124018"/>
                  <a:pt x="50916" y="188301"/>
                </a:cubicBezTo>
                <a:cubicBezTo>
                  <a:pt x="-11949" y="326874"/>
                  <a:pt x="49853" y="490614"/>
                  <a:pt x="188489" y="553381"/>
                </a:cubicBezTo>
                <a:cubicBezTo>
                  <a:pt x="207014" y="561871"/>
                  <a:pt x="226147" y="568087"/>
                  <a:pt x="245735" y="572180"/>
                </a:cubicBezTo>
                <a:cubicBezTo>
                  <a:pt x="340640" y="591587"/>
                  <a:pt x="401682" y="545649"/>
                  <a:pt x="418234" y="494707"/>
                </a:cubicBezTo>
                <a:cubicBezTo>
                  <a:pt x="434633" y="444069"/>
                  <a:pt x="412767" y="366444"/>
                  <a:pt x="297060" y="314138"/>
                </a:cubicBezTo>
                <a:cubicBezTo>
                  <a:pt x="174063" y="258497"/>
                  <a:pt x="143694" y="176930"/>
                  <a:pt x="156146" y="119015"/>
                </a:cubicBezTo>
                <a:cubicBezTo>
                  <a:pt x="162523" y="90057"/>
                  <a:pt x="171786" y="72015"/>
                  <a:pt x="197903" y="52154"/>
                </a:cubicBezTo>
                <a:cubicBezTo>
                  <a:pt x="200940" y="49728"/>
                  <a:pt x="201168" y="48364"/>
                  <a:pt x="200181" y="47795"/>
                </a:cubicBezTo>
                <a:close/>
                <a:moveTo>
                  <a:pt x="302678" y="0"/>
                </a:moveTo>
                <a:cubicBezTo>
                  <a:pt x="345802" y="0"/>
                  <a:pt x="387864" y="9097"/>
                  <a:pt x="427344" y="26987"/>
                </a:cubicBezTo>
                <a:cubicBezTo>
                  <a:pt x="579343" y="95667"/>
                  <a:pt x="647067" y="275174"/>
                  <a:pt x="578128" y="426785"/>
                </a:cubicBezTo>
                <a:cubicBezTo>
                  <a:pt x="529234" y="534733"/>
                  <a:pt x="420967" y="604322"/>
                  <a:pt x="302374" y="604322"/>
                </a:cubicBezTo>
                <a:cubicBezTo>
                  <a:pt x="259250" y="604322"/>
                  <a:pt x="217340" y="595225"/>
                  <a:pt x="177708" y="577335"/>
                </a:cubicBezTo>
                <a:cubicBezTo>
                  <a:pt x="25709" y="508655"/>
                  <a:pt x="-41863" y="329299"/>
                  <a:pt x="26924" y="177537"/>
                </a:cubicBezTo>
                <a:cubicBezTo>
                  <a:pt x="75818" y="69741"/>
                  <a:pt x="184085" y="0"/>
                  <a:pt x="302678" y="0"/>
                </a:cubicBezTo>
                <a:close/>
              </a:path>
            </a:pathLst>
          </a:custGeom>
          <a:solidFill>
            <a:schemeClr val="bg1"/>
          </a:solidFill>
          <a:ln>
            <a:noFill/>
          </a:ln>
        </p:spPr>
      </p:sp>
      <p:sp>
        <p:nvSpPr>
          <p:cNvPr id="28" name="yin-yang-symbol_68155"/>
          <p:cNvSpPr>
            <a:spLocks noChangeAspect="1"/>
          </p:cNvSpPr>
          <p:nvPr/>
        </p:nvSpPr>
        <p:spPr bwMode="auto">
          <a:xfrm>
            <a:off x="2612257" y="2925821"/>
            <a:ext cx="583734" cy="498206"/>
          </a:xfrm>
          <a:custGeom>
            <a:avLst/>
            <a:gdLst>
              <a:gd name="connsiteX0" fmla="*/ 463278 w 575897"/>
              <a:gd name="connsiteY0" fmla="*/ 1141 h 491518"/>
              <a:gd name="connsiteX1" fmla="*/ 473793 w 575897"/>
              <a:gd name="connsiteY1" fmla="*/ 1365 h 491518"/>
              <a:gd name="connsiteX2" fmla="*/ 480967 w 575897"/>
              <a:gd name="connsiteY2" fmla="*/ 55826 h 491518"/>
              <a:gd name="connsiteX3" fmla="*/ 463749 w 575897"/>
              <a:gd name="connsiteY3" fmla="*/ 84490 h 491518"/>
              <a:gd name="connsiteX4" fmla="*/ 572799 w 575897"/>
              <a:gd name="connsiteY4" fmla="*/ 272239 h 491518"/>
              <a:gd name="connsiteX5" fmla="*/ 539797 w 575897"/>
              <a:gd name="connsiteY5" fmla="*/ 385461 h 491518"/>
              <a:gd name="connsiteX6" fmla="*/ 575668 w 575897"/>
              <a:gd name="connsiteY6" fmla="*/ 401227 h 491518"/>
              <a:gd name="connsiteX7" fmla="*/ 521143 w 575897"/>
              <a:gd name="connsiteY7" fmla="*/ 441356 h 491518"/>
              <a:gd name="connsiteX8" fmla="*/ 488141 w 575897"/>
              <a:gd name="connsiteY8" fmla="*/ 444223 h 491518"/>
              <a:gd name="connsiteX9" fmla="*/ 353264 w 575897"/>
              <a:gd name="connsiteY9" fmla="*/ 491518 h 491518"/>
              <a:gd name="connsiteX10" fmla="*/ 251388 w 575897"/>
              <a:gd name="connsiteY10" fmla="*/ 391194 h 491518"/>
              <a:gd name="connsiteX11" fmla="*/ 338915 w 575897"/>
              <a:gd name="connsiteY11" fmla="*/ 275105 h 491518"/>
              <a:gd name="connsiteX12" fmla="*/ 346089 w 575897"/>
              <a:gd name="connsiteY12" fmla="*/ 273672 h 491518"/>
              <a:gd name="connsiteX13" fmla="*/ 347524 w 575897"/>
              <a:gd name="connsiteY13" fmla="*/ 265073 h 491518"/>
              <a:gd name="connsiteX14" fmla="*/ 389135 w 575897"/>
              <a:gd name="connsiteY14" fmla="*/ 212045 h 491518"/>
              <a:gd name="connsiteX15" fmla="*/ 403484 w 575897"/>
              <a:gd name="connsiteY15" fmla="*/ 255041 h 491518"/>
              <a:gd name="connsiteX16" fmla="*/ 429312 w 575897"/>
              <a:gd name="connsiteY16" fmla="*/ 233543 h 491518"/>
              <a:gd name="connsiteX17" fmla="*/ 455139 w 575897"/>
              <a:gd name="connsiteY17" fmla="*/ 153284 h 491518"/>
              <a:gd name="connsiteX18" fmla="*/ 437921 w 575897"/>
              <a:gd name="connsiteY18" fmla="*/ 100255 h 491518"/>
              <a:gd name="connsiteX19" fmla="*/ 406354 w 575897"/>
              <a:gd name="connsiteY19" fmla="*/ 100255 h 491518"/>
              <a:gd name="connsiteX20" fmla="*/ 360438 w 575897"/>
              <a:gd name="connsiteY20" fmla="*/ 68725 h 491518"/>
              <a:gd name="connsiteX21" fmla="*/ 413528 w 575897"/>
              <a:gd name="connsiteY21" fmla="*/ 51527 h 491518"/>
              <a:gd name="connsiteX22" fmla="*/ 429312 w 575897"/>
              <a:gd name="connsiteY22" fmla="*/ 55826 h 491518"/>
              <a:gd name="connsiteX23" fmla="*/ 433616 w 575897"/>
              <a:gd name="connsiteY23" fmla="*/ 38628 h 491518"/>
              <a:gd name="connsiteX24" fmla="*/ 463278 w 575897"/>
              <a:gd name="connsiteY24" fmla="*/ 1141 h 491518"/>
              <a:gd name="connsiteX25" fmla="*/ 222634 w 575897"/>
              <a:gd name="connsiteY25" fmla="*/ 0 h 491518"/>
              <a:gd name="connsiteX26" fmla="*/ 324511 w 575897"/>
              <a:gd name="connsiteY26" fmla="*/ 98901 h 491518"/>
              <a:gd name="connsiteX27" fmla="*/ 236983 w 575897"/>
              <a:gd name="connsiteY27" fmla="*/ 216436 h 491518"/>
              <a:gd name="connsiteX28" fmla="*/ 229809 w 575897"/>
              <a:gd name="connsiteY28" fmla="*/ 217870 h 491518"/>
              <a:gd name="connsiteX29" fmla="*/ 228374 w 575897"/>
              <a:gd name="connsiteY29" fmla="*/ 226470 h 491518"/>
              <a:gd name="connsiteX30" fmla="*/ 186763 w 575897"/>
              <a:gd name="connsiteY30" fmla="*/ 279504 h 491518"/>
              <a:gd name="connsiteX31" fmla="*/ 172414 w 575897"/>
              <a:gd name="connsiteY31" fmla="*/ 236503 h 491518"/>
              <a:gd name="connsiteX32" fmla="*/ 146586 w 575897"/>
              <a:gd name="connsiteY32" fmla="*/ 258004 h 491518"/>
              <a:gd name="connsiteX33" fmla="*/ 120759 w 575897"/>
              <a:gd name="connsiteY33" fmla="*/ 338271 h 491518"/>
              <a:gd name="connsiteX34" fmla="*/ 137977 w 575897"/>
              <a:gd name="connsiteY34" fmla="*/ 391306 h 491518"/>
              <a:gd name="connsiteX35" fmla="*/ 169544 w 575897"/>
              <a:gd name="connsiteY35" fmla="*/ 389872 h 491518"/>
              <a:gd name="connsiteX36" fmla="*/ 215460 w 575897"/>
              <a:gd name="connsiteY36" fmla="*/ 421406 h 491518"/>
              <a:gd name="connsiteX37" fmla="*/ 162370 w 575897"/>
              <a:gd name="connsiteY37" fmla="*/ 440040 h 491518"/>
              <a:gd name="connsiteX38" fmla="*/ 146586 w 575897"/>
              <a:gd name="connsiteY38" fmla="*/ 435739 h 491518"/>
              <a:gd name="connsiteX39" fmla="*/ 142282 w 575897"/>
              <a:gd name="connsiteY39" fmla="*/ 451506 h 491518"/>
              <a:gd name="connsiteX40" fmla="*/ 102105 w 575897"/>
              <a:gd name="connsiteY40" fmla="*/ 490207 h 491518"/>
              <a:gd name="connsiteX41" fmla="*/ 94931 w 575897"/>
              <a:gd name="connsiteY41" fmla="*/ 435739 h 491518"/>
              <a:gd name="connsiteX42" fmla="*/ 112149 w 575897"/>
              <a:gd name="connsiteY42" fmla="*/ 407072 h 491518"/>
              <a:gd name="connsiteX43" fmla="*/ 3099 w 575897"/>
              <a:gd name="connsiteY43" fmla="*/ 219303 h 491518"/>
              <a:gd name="connsiteX44" fmla="*/ 34666 w 575897"/>
              <a:gd name="connsiteY44" fmla="*/ 106068 h 491518"/>
              <a:gd name="connsiteX45" fmla="*/ 229 w 575897"/>
              <a:gd name="connsiteY45" fmla="*/ 90301 h 491518"/>
              <a:gd name="connsiteX46" fmla="*/ 54755 w 575897"/>
              <a:gd name="connsiteY46" fmla="*/ 50167 h 491518"/>
              <a:gd name="connsiteX47" fmla="*/ 87757 w 575897"/>
              <a:gd name="connsiteY47" fmla="*/ 47301 h 491518"/>
              <a:gd name="connsiteX48" fmla="*/ 222634 w 575897"/>
              <a:gd name="connsiteY48" fmla="*/ 0 h 49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5897" h="491518">
                <a:moveTo>
                  <a:pt x="463278" y="1141"/>
                </a:moveTo>
                <a:cubicBezTo>
                  <a:pt x="466977" y="-68"/>
                  <a:pt x="470564" y="-68"/>
                  <a:pt x="473793" y="1365"/>
                </a:cubicBezTo>
                <a:cubicBezTo>
                  <a:pt x="486707" y="5664"/>
                  <a:pt x="489576" y="30029"/>
                  <a:pt x="480967" y="55826"/>
                </a:cubicBezTo>
                <a:cubicBezTo>
                  <a:pt x="476662" y="67292"/>
                  <a:pt x="470923" y="77324"/>
                  <a:pt x="463749" y="84490"/>
                </a:cubicBezTo>
                <a:cubicBezTo>
                  <a:pt x="528318" y="121753"/>
                  <a:pt x="572799" y="191980"/>
                  <a:pt x="572799" y="272239"/>
                </a:cubicBezTo>
                <a:cubicBezTo>
                  <a:pt x="572799" y="313802"/>
                  <a:pt x="559885" y="352498"/>
                  <a:pt x="539797" y="385461"/>
                </a:cubicBezTo>
                <a:cubicBezTo>
                  <a:pt x="558450" y="385461"/>
                  <a:pt x="572799" y="391194"/>
                  <a:pt x="575668" y="401227"/>
                </a:cubicBezTo>
                <a:cubicBezTo>
                  <a:pt x="578538" y="414125"/>
                  <a:pt x="554145" y="432757"/>
                  <a:pt x="521143" y="441356"/>
                </a:cubicBezTo>
                <a:cubicBezTo>
                  <a:pt x="509664" y="444223"/>
                  <a:pt x="498185" y="444223"/>
                  <a:pt x="488141" y="444223"/>
                </a:cubicBezTo>
                <a:cubicBezTo>
                  <a:pt x="450835" y="474320"/>
                  <a:pt x="403484" y="491518"/>
                  <a:pt x="353264" y="491518"/>
                </a:cubicBezTo>
                <a:cubicBezTo>
                  <a:pt x="303043" y="491518"/>
                  <a:pt x="255692" y="445656"/>
                  <a:pt x="251388" y="391194"/>
                </a:cubicBezTo>
                <a:cubicBezTo>
                  <a:pt x="245648" y="335300"/>
                  <a:pt x="284390" y="286571"/>
                  <a:pt x="338915" y="275105"/>
                </a:cubicBezTo>
                <a:lnTo>
                  <a:pt x="346089" y="273672"/>
                </a:lnTo>
                <a:cubicBezTo>
                  <a:pt x="346089" y="270806"/>
                  <a:pt x="347524" y="267939"/>
                  <a:pt x="347524" y="265073"/>
                </a:cubicBezTo>
                <a:cubicBezTo>
                  <a:pt x="356133" y="232109"/>
                  <a:pt x="374787" y="207745"/>
                  <a:pt x="389135" y="212045"/>
                </a:cubicBezTo>
                <a:cubicBezTo>
                  <a:pt x="399179" y="214911"/>
                  <a:pt x="404919" y="232109"/>
                  <a:pt x="403484" y="255041"/>
                </a:cubicBezTo>
                <a:cubicBezTo>
                  <a:pt x="413528" y="249308"/>
                  <a:pt x="422137" y="242142"/>
                  <a:pt x="429312" y="233543"/>
                </a:cubicBezTo>
                <a:cubicBezTo>
                  <a:pt x="447965" y="210611"/>
                  <a:pt x="456574" y="181948"/>
                  <a:pt x="455139" y="153284"/>
                </a:cubicBezTo>
                <a:cubicBezTo>
                  <a:pt x="453704" y="130352"/>
                  <a:pt x="437921" y="101689"/>
                  <a:pt x="437921" y="100255"/>
                </a:cubicBezTo>
                <a:cubicBezTo>
                  <a:pt x="427877" y="101689"/>
                  <a:pt x="417833" y="103122"/>
                  <a:pt x="406354" y="100255"/>
                </a:cubicBezTo>
                <a:cubicBezTo>
                  <a:pt x="379091" y="97389"/>
                  <a:pt x="359003" y="83057"/>
                  <a:pt x="360438" y="68725"/>
                </a:cubicBezTo>
                <a:cubicBezTo>
                  <a:pt x="361873" y="55826"/>
                  <a:pt x="386266" y="47227"/>
                  <a:pt x="413528" y="51527"/>
                </a:cubicBezTo>
                <a:cubicBezTo>
                  <a:pt x="419268" y="52960"/>
                  <a:pt x="425007" y="54393"/>
                  <a:pt x="429312" y="55826"/>
                </a:cubicBezTo>
                <a:cubicBezTo>
                  <a:pt x="430747" y="50093"/>
                  <a:pt x="432181" y="44361"/>
                  <a:pt x="433616" y="38628"/>
                </a:cubicBezTo>
                <a:cubicBezTo>
                  <a:pt x="440073" y="19280"/>
                  <a:pt x="452180" y="4769"/>
                  <a:pt x="463278" y="1141"/>
                </a:cubicBezTo>
                <a:close/>
                <a:moveTo>
                  <a:pt x="222634" y="0"/>
                </a:moveTo>
                <a:cubicBezTo>
                  <a:pt x="272855" y="0"/>
                  <a:pt x="318771" y="45867"/>
                  <a:pt x="324511" y="98901"/>
                </a:cubicBezTo>
                <a:cubicBezTo>
                  <a:pt x="330250" y="156236"/>
                  <a:pt x="291509" y="204970"/>
                  <a:pt x="236983" y="216436"/>
                </a:cubicBezTo>
                <a:lnTo>
                  <a:pt x="229809" y="217870"/>
                </a:lnTo>
                <a:cubicBezTo>
                  <a:pt x="228374" y="220736"/>
                  <a:pt x="228374" y="223603"/>
                  <a:pt x="228374" y="226470"/>
                </a:cubicBezTo>
                <a:cubicBezTo>
                  <a:pt x="219765" y="259437"/>
                  <a:pt x="201111" y="283804"/>
                  <a:pt x="186763" y="279504"/>
                </a:cubicBezTo>
                <a:cubicBezTo>
                  <a:pt x="176719" y="276637"/>
                  <a:pt x="170979" y="259437"/>
                  <a:pt x="172414" y="236503"/>
                </a:cubicBezTo>
                <a:cubicBezTo>
                  <a:pt x="162370" y="242237"/>
                  <a:pt x="153761" y="249404"/>
                  <a:pt x="146586" y="258004"/>
                </a:cubicBezTo>
                <a:cubicBezTo>
                  <a:pt x="127933" y="279504"/>
                  <a:pt x="117889" y="309604"/>
                  <a:pt x="120759" y="338271"/>
                </a:cubicBezTo>
                <a:cubicBezTo>
                  <a:pt x="122194" y="361205"/>
                  <a:pt x="137977" y="389872"/>
                  <a:pt x="137977" y="391306"/>
                </a:cubicBezTo>
                <a:cubicBezTo>
                  <a:pt x="146586" y="389872"/>
                  <a:pt x="158065" y="388439"/>
                  <a:pt x="169544" y="389872"/>
                </a:cubicBezTo>
                <a:cubicBezTo>
                  <a:pt x="196807" y="394172"/>
                  <a:pt x="216895" y="408506"/>
                  <a:pt x="215460" y="421406"/>
                </a:cubicBezTo>
                <a:cubicBezTo>
                  <a:pt x="214025" y="435739"/>
                  <a:pt x="189632" y="442906"/>
                  <a:pt x="162370" y="440040"/>
                </a:cubicBezTo>
                <a:cubicBezTo>
                  <a:pt x="156630" y="438606"/>
                  <a:pt x="150891" y="437173"/>
                  <a:pt x="146586" y="435739"/>
                </a:cubicBezTo>
                <a:cubicBezTo>
                  <a:pt x="145151" y="441473"/>
                  <a:pt x="143717" y="445773"/>
                  <a:pt x="142282" y="451506"/>
                </a:cubicBezTo>
                <a:cubicBezTo>
                  <a:pt x="132238" y="477307"/>
                  <a:pt x="115019" y="494507"/>
                  <a:pt x="102105" y="490207"/>
                </a:cubicBezTo>
                <a:cubicBezTo>
                  <a:pt x="89191" y="485907"/>
                  <a:pt x="86322" y="461540"/>
                  <a:pt x="94931" y="435739"/>
                </a:cubicBezTo>
                <a:cubicBezTo>
                  <a:pt x="99236" y="424273"/>
                  <a:pt x="104975" y="414239"/>
                  <a:pt x="112149" y="407072"/>
                </a:cubicBezTo>
                <a:cubicBezTo>
                  <a:pt x="47580" y="368372"/>
                  <a:pt x="3099" y="299571"/>
                  <a:pt x="3099" y="219303"/>
                </a:cubicBezTo>
                <a:cubicBezTo>
                  <a:pt x="3099" y="177736"/>
                  <a:pt x="14578" y="139035"/>
                  <a:pt x="34666" y="106068"/>
                </a:cubicBezTo>
                <a:cubicBezTo>
                  <a:pt x="16013" y="106068"/>
                  <a:pt x="3099" y="100335"/>
                  <a:pt x="229" y="90301"/>
                </a:cubicBezTo>
                <a:cubicBezTo>
                  <a:pt x="-2640" y="75968"/>
                  <a:pt x="21753" y="58767"/>
                  <a:pt x="54755" y="50167"/>
                </a:cubicBezTo>
                <a:cubicBezTo>
                  <a:pt x="66234" y="47301"/>
                  <a:pt x="77713" y="47301"/>
                  <a:pt x="87757" y="47301"/>
                </a:cubicBezTo>
                <a:cubicBezTo>
                  <a:pt x="125063" y="17200"/>
                  <a:pt x="170979" y="0"/>
                  <a:pt x="222634" y="0"/>
                </a:cubicBezTo>
                <a:close/>
              </a:path>
            </a:pathLst>
          </a:custGeom>
          <a:solidFill>
            <a:schemeClr val="bg1"/>
          </a:solidFill>
          <a:ln>
            <a:noFill/>
          </a:ln>
        </p:spPr>
        <p:txBody>
          <a:bodyPr/>
          <a:lstStyle/>
          <a:p>
            <a:endParaRPr lang="zh-CN" altLang="en-US"/>
          </a:p>
        </p:txBody>
      </p:sp>
      <p:sp>
        <p:nvSpPr>
          <p:cNvPr id="29" name="矩形 28"/>
          <p:cNvSpPr/>
          <p:nvPr/>
        </p:nvSpPr>
        <p:spPr>
          <a:xfrm>
            <a:off x="4050814" y="2790080"/>
            <a:ext cx="5959040" cy="1938020"/>
          </a:xfrm>
          <a:prstGeom prst="rect">
            <a:avLst/>
          </a:prstGeom>
        </p:spPr>
        <p:txBody>
          <a:bodyPr wrap="square">
            <a:spAutoFit/>
          </a:bodyPr>
          <a:lstStyle/>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·年龄：5-12岁儿童。</a:t>
            </a:r>
            <a:endPar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人数：每场定员6</a:t>
            </a: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人</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（限额</a:t>
            </a: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人）</a:t>
            </a:r>
            <a:endPar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·参加条件：参加者需具有简单的中文听说能力。</a:t>
            </a:r>
            <a:endPar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上课时间：50分钟</a:t>
            </a: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节。</a:t>
            </a:r>
            <a:endPar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活动费用：免费</a:t>
            </a:r>
            <a:endPar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矩形 29"/>
          <p:cNvSpPr/>
          <p:nvPr/>
        </p:nvSpPr>
        <p:spPr>
          <a:xfrm>
            <a:off x="3989705" y="5274310"/>
            <a:ext cx="7282815" cy="1198880"/>
          </a:xfrm>
          <a:prstGeom prst="rect">
            <a:avLst/>
          </a:prstGeom>
        </p:spPr>
        <p:txBody>
          <a:bodyPr wrap="square">
            <a:spAutoFit/>
          </a:bodyPr>
          <a:lstStyle/>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填写报名表、</a:t>
            </a:r>
            <a:r>
              <a:rPr lang="zh-CN"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联系负责老师加入活动群。</a:t>
            </a:r>
            <a:endPar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在老师的协助下完成上课系统下载。</a:t>
            </a:r>
            <a:endParaRPr lang="zh-CN"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老师会根据孩子的中文情况及年纪等分组。</a:t>
            </a:r>
            <a:endParaRPr lang="zh-CN" altLang="en-US"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31"/>
          <p:cNvSpPr txBox="1"/>
          <p:nvPr/>
        </p:nvSpPr>
        <p:spPr>
          <a:xfrm>
            <a:off x="4050814" y="2391109"/>
            <a:ext cx="2181225" cy="398780"/>
          </a:xfrm>
          <a:prstGeom prst="rect">
            <a:avLst/>
          </a:prstGeom>
          <a:noFill/>
        </p:spPr>
        <p:txBody>
          <a:bodyPr wrap="square" rtlCol="0">
            <a:spAutoFit/>
          </a:bodyPr>
          <a:lstStyle/>
          <a:p>
            <a:pPr algn="dist"/>
            <a:r>
              <a:rPr lang="zh-CN" altLang="en-US" sz="2000" dirty="0">
                <a:solidFill>
                  <a:srgbClr val="F2353C"/>
                </a:solidFill>
                <a:latin typeface="方正粗黑宋简体" panose="02000000000000000000" charset="-122"/>
                <a:ea typeface="方正粗黑宋简体" panose="02000000000000000000" charset="-122"/>
              </a:rPr>
              <a:t>课程设计</a:t>
            </a:r>
            <a:endParaRPr lang="zh-CN" altLang="en-US" sz="2000" dirty="0">
              <a:solidFill>
                <a:srgbClr val="F2353C"/>
              </a:solidFill>
              <a:latin typeface="方正粗黑宋简体" panose="02000000000000000000" charset="-122"/>
              <a:ea typeface="方正粗黑宋简体" panose="02000000000000000000" charset="-122"/>
            </a:endParaRPr>
          </a:p>
        </p:txBody>
      </p:sp>
      <p:sp>
        <p:nvSpPr>
          <p:cNvPr id="33" name="文本框 32"/>
          <p:cNvSpPr txBox="1"/>
          <p:nvPr/>
        </p:nvSpPr>
        <p:spPr>
          <a:xfrm>
            <a:off x="4050813" y="4875444"/>
            <a:ext cx="2181225" cy="398780"/>
          </a:xfrm>
          <a:prstGeom prst="rect">
            <a:avLst/>
          </a:prstGeom>
          <a:noFill/>
        </p:spPr>
        <p:txBody>
          <a:bodyPr wrap="square" rtlCol="0">
            <a:spAutoFit/>
          </a:bodyPr>
          <a:lstStyle/>
          <a:p>
            <a:pPr algn="dist"/>
            <a:r>
              <a:rPr lang="zh-CN" altLang="en-US" sz="2000" dirty="0">
                <a:solidFill>
                  <a:srgbClr val="F2353C"/>
                </a:solidFill>
                <a:latin typeface="方正粗黑宋简体" panose="02000000000000000000" charset="-122"/>
                <a:ea typeface="方正粗黑宋简体" panose="02000000000000000000" charset="-122"/>
              </a:rPr>
              <a:t>参加方式</a:t>
            </a:r>
            <a:endParaRPr lang="zh-CN" altLang="en-US" sz="2000" dirty="0">
              <a:solidFill>
                <a:srgbClr val="F2353C"/>
              </a:solidFill>
              <a:latin typeface="方正粗黑宋简体" panose="02000000000000000000" charset="-122"/>
              <a:ea typeface="方正粗黑宋简体" panose="02000000000000000000" charset="-122"/>
            </a:endParaRPr>
          </a:p>
        </p:txBody>
      </p:sp>
      <p:pic>
        <p:nvPicPr>
          <p:cNvPr id="6" name="图片 5"/>
          <p:cNvPicPr>
            <a:picLocks noChangeAspect="1"/>
          </p:cNvPicPr>
          <p:nvPr/>
        </p:nvPicPr>
        <p:blipFill>
          <a:blip r:embed="rId9" cstate="screen"/>
          <a:stretch>
            <a:fillRect/>
          </a:stretch>
        </p:blipFill>
        <p:spPr>
          <a:xfrm>
            <a:off x="3869690" y="1480820"/>
            <a:ext cx="4315460" cy="830580"/>
          </a:xfrm>
          <a:prstGeom prst="rect">
            <a:avLst/>
          </a:prstGeom>
        </p:spPr>
      </p:pic>
      <p:sp>
        <p:nvSpPr>
          <p:cNvPr id="8" name="文本框 7"/>
          <p:cNvSpPr txBox="1"/>
          <p:nvPr/>
        </p:nvSpPr>
        <p:spPr>
          <a:xfrm>
            <a:off x="3869690" y="1604645"/>
            <a:ext cx="3675380" cy="583565"/>
          </a:xfrm>
          <a:prstGeom prst="rect">
            <a:avLst/>
          </a:prstGeom>
          <a:noFill/>
        </p:spPr>
        <p:txBody>
          <a:bodyPr wrap="square" rtlCol="0">
            <a:spAutoFit/>
          </a:bodyPr>
          <a:p>
            <a:pPr algn="dist"/>
            <a:r>
              <a:rPr lang="zh-CN" altLang="en-US" sz="3200" dirty="0">
                <a:solidFill>
                  <a:schemeClr val="bg1"/>
                </a:solidFill>
                <a:latin typeface="华康正颜楷体W7P" panose="03000700000000000000" charset="-122"/>
                <a:ea typeface="华康正颜楷体W7P" panose="03000700000000000000" charset="-122"/>
              </a:rPr>
              <a:t>中华文化大讲堂</a:t>
            </a:r>
            <a:endParaRPr lang="zh-CN" altLang="en-US" sz="3200" dirty="0">
              <a:solidFill>
                <a:schemeClr val="bg1"/>
              </a:solidFill>
              <a:latin typeface="华康正颜楷体W7P" panose="03000700000000000000" charset="-122"/>
              <a:ea typeface="华康正颜楷体W7P" panose="030007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p:bldP spid="30" grpId="0"/>
      <p:bldP spid="32" grpId="0"/>
      <p:bldP spid="3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20b14994-b4c9-49a5-843b-70d4d7bca330}"/>
  <p:tag name="TABLE_RECT" val="172*199.183*616*297.5"/>
  <p:tag name="TABLE_EMPHASIZE_COLOR" val="8684935"/>
  <p:tag name="TABLE_ONEKEY_SKIN_IDX" val="0"/>
  <p:tag name="TABLE_SKINIDX" val="-1"/>
  <p:tag name="TABLE_COLORIDX" val="l"/>
</p:tagLst>
</file>

<file path=ppt/tags/tag64.xml><?xml version="1.0" encoding="utf-8"?>
<p:tagLst xmlns:p="http://schemas.openxmlformats.org/presentationml/2006/main">
  <p:tag name="KSO_WM_UNIT_TABLE_BEAUTIFY" val="smartTable{2fede204-ad27-47c9-be5c-c2061ea1e2c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1225</Words>
  <Application>WPS 演示</Application>
  <PresentationFormat>宽屏</PresentationFormat>
  <Paragraphs>218</Paragraphs>
  <Slides>10</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微软雅黑</vt:lpstr>
      <vt:lpstr>Wingdings</vt:lpstr>
      <vt:lpstr>华康正颜楷体W7P</vt:lpstr>
      <vt:lpstr>华康行楷体 W5</vt:lpstr>
      <vt:lpstr>腾祥铁山楷书简</vt:lpstr>
      <vt:lpstr>方正综艺简体</vt:lpstr>
      <vt:lpstr>方正粗黑宋简体</vt:lpstr>
      <vt:lpstr>钟齐王庆华毛笔简体</vt:lpstr>
      <vt:lpstr>MS PGothic</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花漾汉语 崔晓雪</cp:lastModifiedBy>
  <cp:revision>183</cp:revision>
  <dcterms:created xsi:type="dcterms:W3CDTF">2019-06-19T02:08:00Z</dcterms:created>
  <dcterms:modified xsi:type="dcterms:W3CDTF">2020-07-03T06:19:16Z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